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Proxima Nova"/>
      <p:regular r:id="rId33"/>
      <p:bold r:id="rId34"/>
      <p:italic r:id="rId35"/>
      <p:boldItalic r:id="rId36"/>
    </p:embeddedFont>
    <p:embeddedFont>
      <p:font typeface="Proxima Nova Extrabold"/>
      <p:bold r:id="rId37"/>
    </p:embeddedFont>
    <p:embeddedFont>
      <p:font typeface="Merriweather"/>
      <p:regular r:id="rId38"/>
      <p:bold r:id="rId39"/>
      <p:italic r:id="rId40"/>
      <p:boldItalic r:id="rId41"/>
    </p:embeddedFont>
    <p:embeddedFont>
      <p:font typeface="Alfa Slab One"/>
      <p:regular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erriweather-italic.fntdata"/><Relationship Id="rId20" Type="http://schemas.openxmlformats.org/officeDocument/2006/relationships/slide" Target="slides/slide15.xml"/><Relationship Id="rId42" Type="http://schemas.openxmlformats.org/officeDocument/2006/relationships/font" Target="fonts/AlfaSlabOne-regular.fntdata"/><Relationship Id="rId41" Type="http://schemas.openxmlformats.org/officeDocument/2006/relationships/font" Target="fonts/Merriweather-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ProximaNova-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ProximaNova-italic.fntdata"/><Relationship Id="rId12" Type="http://schemas.openxmlformats.org/officeDocument/2006/relationships/slide" Target="slides/slide7.xml"/><Relationship Id="rId34" Type="http://schemas.openxmlformats.org/officeDocument/2006/relationships/font" Target="fonts/ProximaNova-bold.fntdata"/><Relationship Id="rId15" Type="http://schemas.openxmlformats.org/officeDocument/2006/relationships/slide" Target="slides/slide10.xml"/><Relationship Id="rId37" Type="http://schemas.openxmlformats.org/officeDocument/2006/relationships/font" Target="fonts/ProximaNovaExtrabold-bold.fntdata"/><Relationship Id="rId14" Type="http://schemas.openxmlformats.org/officeDocument/2006/relationships/slide" Target="slides/slide9.xml"/><Relationship Id="rId36" Type="http://schemas.openxmlformats.org/officeDocument/2006/relationships/font" Target="fonts/ProximaNova-boldItalic.fntdata"/><Relationship Id="rId17" Type="http://schemas.openxmlformats.org/officeDocument/2006/relationships/slide" Target="slides/slide12.xml"/><Relationship Id="rId39" Type="http://schemas.openxmlformats.org/officeDocument/2006/relationships/font" Target="fonts/Merriweather-bold.fntdata"/><Relationship Id="rId16" Type="http://schemas.openxmlformats.org/officeDocument/2006/relationships/slide" Target="slides/slide11.xml"/><Relationship Id="rId38" Type="http://schemas.openxmlformats.org/officeDocument/2006/relationships/font" Target="fonts/Merriweather-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ead9509fc0_7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ead9509fc0_7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ead9509fc0_7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ead9509fc0_7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ead9509fc0_7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ead9509fc0_7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ead9509fc0_7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ead9509fc0_7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ead9509fc0_7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ead9509fc0_7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ead9509fc0_7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ead9509fc0_7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ead9509fc0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ead9509fc0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ead9509fc0_7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ead9509fc0_7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ead9509fc0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ead9509fc0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ead9509fc0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ead9509fc0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ead9509fc0_7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ead9509fc0_7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ead9509fc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ead9509fc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ead9509fc0_7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ead9509fc0_7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ead9509fc0_7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ead9509fc0_7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ead9509fc0_7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ead9509fc0_7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ead9509fc0_7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ead9509fc0_7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ead9509fc0_7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ead9509fc0_7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Mention AI emotion recognition may cause other issues such as data privacy etc.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ead9509fc0_7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ead9509fc0_7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ead9509fc0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ead9509fc0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ead9509fc0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ead9509fc0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ead9509fc0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ead9509fc0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ead9509fc0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ead9509fc0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ead9509fc0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ead9509fc0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ead9509fc0_7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ead9509fc0_7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ead9509fc0_7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ead9509fc0_7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ead9509fc0_7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ead9509fc0_7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eclipsedrivingschool.com.au/blog/road-accidents-australia/"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eclipsedrivingschool.com.au/blog/road-accidents-australia/" TargetMode="External"/><Relationship Id="rId4" Type="http://schemas.openxmlformats.org/officeDocument/2006/relationships/hyperlink" Target="https://www.tmr.qld.gov.au/Safety/Transport-and-road-statistics/Road-safety-statistics.aspx"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eclipsedrivingschool.com.au/blog/road-accidents-australia/" TargetMode="External"/><Relationship Id="rId4" Type="http://schemas.openxmlformats.org/officeDocument/2006/relationships/hyperlink" Target="https://www.tmr.qld.gov.au/Safety/Transport-and-road-statistics/Road-safety-statistics.aspx"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eclipsedrivingschool.com.au/blog/road-accidents-australia/"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arashlaw.com/20-safe-driving-technologies-available-for-cars-that-help-prevent-accident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9.png"/><Relationship Id="rId4" Type="http://schemas.openxmlformats.org/officeDocument/2006/relationships/hyperlink" Target="https://studyqa.com/law"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eclipsedrivingschool.com.au/blog/road-accidents-australia/" TargetMode="External"/><Relationship Id="rId4" Type="http://schemas.openxmlformats.org/officeDocument/2006/relationships/hyperlink" Target="https://www.tmr.qld.gov.au/Safety/Transport-and-road-statistics/Road-safety-statistics.aspx" TargetMode="External"/><Relationship Id="rId11" Type="http://schemas.openxmlformats.org/officeDocument/2006/relationships/hyperlink" Target="https://www.google.com/url?sa=i&amp;url=https%3A%2F%2Fstudyqa.com%2Flaw&amp;psig=AOvVaw2XzFCmTlv_V_MFj02zlrQk&amp;ust=1629696444432000&amp;source=images&amp;cd=vfe&amp;ved=0CAsQjRxqFwoTCNCTz8Lyw_ICFQAAAAAdAAAAABAJ" TargetMode="External"/><Relationship Id="rId10" Type="http://schemas.openxmlformats.org/officeDocument/2006/relationships/hyperlink" Target="https://www.abc.net.au/news/2021-03-07/police-plea-after-horror-long-weekend-on-victorian-roads/13225064" TargetMode="External"/><Relationship Id="rId9" Type="http://schemas.openxmlformats.org/officeDocument/2006/relationships/hyperlink" Target="https://www.abc.net.au/news/2021-06-23/qld-townsville-triple-fatal-road-accident-man-in-custody/100236392" TargetMode="External"/><Relationship Id="rId5" Type="http://schemas.openxmlformats.org/officeDocument/2006/relationships/hyperlink" Target="https://www.bitre.gov.au/sites/default/files/documents/road_trauma_australia_2019_statistical_summary.pdf" TargetMode="External"/><Relationship Id="rId6" Type="http://schemas.openxmlformats.org/officeDocument/2006/relationships/hyperlink" Target="https://www.mynrma.com.au/cars-and-driving/driver-training-and-licences/resources/how-to-avoid-the-5-most-common-crashes" TargetMode="External"/><Relationship Id="rId7" Type="http://schemas.openxmlformats.org/officeDocument/2006/relationships/hyperlink" Target="https://arashlaw.com/20-safe-driving-technologies-available-for-cars-that-help-prevent-accidents/" TargetMode="External"/><Relationship Id="rId8" Type="http://schemas.openxmlformats.org/officeDocument/2006/relationships/hyperlink" Target="https://trid.trb.org/view/355524"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hyperlink" Target="https://www.google.com/url?sa=i&amp;url=https%3A%2F%2Fwww.abc.net.au%2Fnews%2F2021-06-23%2Fqld-townsville-triple-fatal-road-accident-man-in-custody%2F100236392&amp;psig=AOvVaw2M3yQo907HD7pIVdLs9k3p&amp;ust=1629696067504000&amp;source=images&amp;cd=vfe&amp;ved=0CAsQjRxqFwoTCJiqxIzxw_ICFQAAAAAdAAAAABAi" TargetMode="External"/><Relationship Id="rId5" Type="http://schemas.openxmlformats.org/officeDocument/2006/relationships/image" Target="../media/image6.png"/><Relationship Id="rId6" Type="http://schemas.openxmlformats.org/officeDocument/2006/relationships/hyperlink" Target="https://www.google.com/url?sa=i&amp;url=https%3A%2F%2Fwww.abc.net.au%2Fnews%2F2021-03-07%2Fpolice-plea-after-horror-long-weekend-on-victorian-roads%2F13225064&amp;psig=AOvVaw2M3yQo907HD7pIVdLs9k3p&amp;ust=1629696067504000&amp;source=images&amp;cd=vfe&amp;ved=0CAsQjRxqFwoTCJiqxIzxw_ICFQAAAAAdAAAAABAp"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tmr.qld.gov.au/Safety/Transport-and-road-statistics/Road-safety-statistics.aspx"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tmr.qld.gov.au/Safety/Transport-and-road-statistics/Road-safety-statistics.aspx"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www.bitre.gov.au/sites/default/files/documents/road_trauma_australia_2019_statistical_summary.pdf" TargetMode="Externa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eclipsedrivingschool.com.au/blog/road-accidents-australia/"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eclipsedrivingschool.com.au/blog/road-accidents-australia/" TargetMode="External"/><Relationship Id="rId4" Type="http://schemas.openxmlformats.org/officeDocument/2006/relationships/hyperlink" Target="https://www.tmr.qld.gov.au/Safety/Transport-and-road-statistics/Road-safety-statistics.aspx"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eclipsedrivingschool.com.au/blog/road-accidents-australia/" TargetMode="External"/><Relationship Id="rId4" Type="http://schemas.openxmlformats.org/officeDocument/2006/relationships/hyperlink" Target="https://www.tmr.qld.gov.au/Safety/Transport-and-road-statistics/Road-safety-statistics.aspx"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Smash the Crash</a:t>
            </a:r>
            <a:endParaRPr/>
          </a:p>
        </p:txBody>
      </p:sp>
      <p:sp>
        <p:nvSpPr>
          <p:cNvPr id="57" name="Google Shape;57;p13"/>
          <p:cNvSpPr txBox="1"/>
          <p:nvPr>
            <p:ph idx="1" type="subTitle"/>
          </p:nvPr>
        </p:nvSpPr>
        <p:spPr>
          <a:xfrm>
            <a:off x="2232575" y="3391800"/>
            <a:ext cx="5658900" cy="1588500"/>
          </a:xfrm>
          <a:prstGeom prst="rect">
            <a:avLst/>
          </a:prstGeom>
        </p:spPr>
        <p:txBody>
          <a:bodyPr anchorCtr="0" anchor="t" bIns="91425" lIns="91425" spcFirstLastPara="1" rIns="91425" wrap="square" tIns="91425">
            <a:normAutofit fontScale="25000" lnSpcReduction="20000"/>
          </a:bodyPr>
          <a:lstStyle/>
          <a:p>
            <a:pPr indent="0" lvl="0" marL="0" rtl="0" algn="r">
              <a:spcBef>
                <a:spcPts val="0"/>
              </a:spcBef>
              <a:spcAft>
                <a:spcPts val="0"/>
              </a:spcAft>
              <a:buNone/>
            </a:pPr>
            <a:r>
              <a:t/>
            </a:r>
            <a:endParaRPr sz="5037"/>
          </a:p>
          <a:p>
            <a:pPr indent="0" lvl="0" marL="4114800" rtl="0" algn="r">
              <a:spcBef>
                <a:spcPts val="0"/>
              </a:spcBef>
              <a:spcAft>
                <a:spcPts val="0"/>
              </a:spcAft>
              <a:buNone/>
            </a:pPr>
            <a:r>
              <a:rPr lang="en" sz="6014"/>
              <a:t>Team member: </a:t>
            </a:r>
            <a:r>
              <a:rPr lang="en" sz="5391"/>
              <a:t>Ian Chern</a:t>
            </a:r>
            <a:endParaRPr sz="6014"/>
          </a:p>
          <a:p>
            <a:pPr indent="0" lvl="0" marL="4114800" rtl="0" algn="r">
              <a:spcBef>
                <a:spcPts val="0"/>
              </a:spcBef>
              <a:spcAft>
                <a:spcPts val="0"/>
              </a:spcAft>
              <a:buNone/>
            </a:pPr>
            <a:r>
              <a:rPr lang="en" sz="5391"/>
              <a:t>Jiawen Zhuo</a:t>
            </a:r>
            <a:endParaRPr sz="5391"/>
          </a:p>
          <a:p>
            <a:pPr indent="0" lvl="0" marL="3657600" rtl="0" algn="l">
              <a:spcBef>
                <a:spcPts val="0"/>
              </a:spcBef>
              <a:spcAft>
                <a:spcPts val="0"/>
              </a:spcAft>
              <a:buNone/>
            </a:pPr>
            <a:r>
              <a:rPr lang="en" sz="5391"/>
              <a:t>      Hoi Yin (Angel) Pong</a:t>
            </a:r>
            <a:endParaRPr sz="5391"/>
          </a:p>
          <a:p>
            <a:pPr indent="0" lvl="0" marL="3657600" rtl="0" algn="r">
              <a:spcBef>
                <a:spcPts val="0"/>
              </a:spcBef>
              <a:spcAft>
                <a:spcPts val="0"/>
              </a:spcAft>
              <a:buNone/>
            </a:pPr>
            <a:r>
              <a:rPr lang="en" sz="5391"/>
              <a:t>YingXuan Li</a:t>
            </a:r>
            <a:endParaRPr sz="5391"/>
          </a:p>
          <a:p>
            <a:pPr indent="457200" lvl="0" marL="2743200" rtl="0" algn="l">
              <a:spcBef>
                <a:spcPts val="0"/>
              </a:spcBef>
              <a:spcAft>
                <a:spcPts val="0"/>
              </a:spcAft>
              <a:buNone/>
            </a:pPr>
            <a:r>
              <a:t/>
            </a:r>
            <a:endParaRPr sz="5391"/>
          </a:p>
          <a:p>
            <a:pPr indent="0" lvl="0" marL="2743200" rtl="0" algn="l">
              <a:spcBef>
                <a:spcPts val="0"/>
              </a:spcBef>
              <a:spcAft>
                <a:spcPts val="0"/>
              </a:spcAft>
              <a:buNone/>
            </a:pPr>
            <a:r>
              <a:rPr lang="en" sz="5391"/>
              <a:t>                                                    </a:t>
            </a:r>
            <a:endParaRPr sz="5391"/>
          </a:p>
          <a:p>
            <a:pPr indent="457200" lvl="0" marL="2286000" rtl="0" algn="l">
              <a:spcBef>
                <a:spcPts val="0"/>
              </a:spcBef>
              <a:spcAft>
                <a:spcPts val="0"/>
              </a:spcAft>
              <a:buNone/>
            </a:pPr>
            <a:r>
              <a:rPr lang="en" sz="5391"/>
              <a:t>       </a:t>
            </a:r>
            <a:endParaRPr sz="5391"/>
          </a:p>
          <a:p>
            <a:pPr indent="0" lvl="0" marL="2743200" rtl="0" algn="l">
              <a:spcBef>
                <a:spcPts val="0"/>
              </a:spcBef>
              <a:spcAft>
                <a:spcPts val="0"/>
              </a:spcAft>
              <a:buNone/>
            </a:pPr>
            <a:r>
              <a:rPr lang="en"/>
              <a:t> </a:t>
            </a:r>
            <a:endParaRPr/>
          </a:p>
          <a:p>
            <a:pPr indent="0" lvl="0" marL="457200" rtl="0" algn="l">
              <a:spcBef>
                <a:spcPts val="0"/>
              </a:spcBef>
              <a:spcAft>
                <a:spcPts val="0"/>
              </a:spcAft>
              <a:buNone/>
            </a:pPr>
            <a:r>
              <a:t/>
            </a:r>
            <a:endParaRPr/>
          </a:p>
          <a:p>
            <a:pPr indent="0" lvl="0" marL="457200" rtl="0" algn="ctr">
              <a:spcBef>
                <a:spcPts val="0"/>
              </a:spcBef>
              <a:spcAft>
                <a:spcPts val="0"/>
              </a:spcAft>
              <a:buNone/>
            </a:pPr>
            <a:r>
              <a:t/>
            </a:r>
            <a:endParaRPr/>
          </a:p>
        </p:txBody>
      </p:sp>
      <p:sp>
        <p:nvSpPr>
          <p:cNvPr id="58" name="Google Shape;58;p13"/>
          <p:cNvSpPr txBox="1"/>
          <p:nvPr/>
        </p:nvSpPr>
        <p:spPr>
          <a:xfrm>
            <a:off x="5907725" y="2850825"/>
            <a:ext cx="3005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Extrabold"/>
                <a:ea typeface="Proxima Nova Extrabold"/>
                <a:cs typeface="Proxima Nova Extrabold"/>
                <a:sym typeface="Proxima Nova Extrabold"/>
              </a:rPr>
              <a:t>By team  0% Risk</a:t>
            </a:r>
            <a:endParaRPr>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a:latin typeface="Merriweather"/>
              <a:ea typeface="Merriweather"/>
              <a:cs typeface="Merriweather"/>
              <a:sym typeface="Merriweath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Failing to give way </a:t>
            </a:r>
            <a:endParaRPr/>
          </a:p>
        </p:txBody>
      </p:sp>
      <p:sp>
        <p:nvSpPr>
          <p:cNvPr id="125" name="Google Shape;125;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a:solidFill>
                  <a:srgbClr val="000000"/>
                </a:solidFill>
                <a:latin typeface="Arial"/>
                <a:ea typeface="Arial"/>
                <a:cs typeface="Arial"/>
                <a:sym typeface="Arial"/>
              </a:rPr>
              <a:t>Failing to give way is a traffic offence anywhere in Australia and it stems from not observing comm road courtesy:</a:t>
            </a:r>
            <a:endParaRPr>
              <a:solidFill>
                <a:srgbClr val="000000"/>
              </a:solidFill>
              <a:latin typeface="Arial"/>
              <a:ea typeface="Arial"/>
              <a:cs typeface="Arial"/>
              <a:sym typeface="Arial"/>
            </a:endParaRPr>
          </a:p>
          <a:p>
            <a:pPr indent="-342900" lvl="0" marL="457200" rtl="0" algn="l">
              <a:spcBef>
                <a:spcPts val="1200"/>
              </a:spcBef>
              <a:spcAft>
                <a:spcPts val="0"/>
              </a:spcAft>
              <a:buClr>
                <a:srgbClr val="000000"/>
              </a:buClr>
              <a:buSzPts val="1800"/>
              <a:buFont typeface="Arial"/>
              <a:buChar char="●"/>
            </a:pPr>
            <a:r>
              <a:rPr lang="en">
                <a:solidFill>
                  <a:srgbClr val="000000"/>
                </a:solidFill>
                <a:latin typeface="Arial"/>
                <a:ea typeface="Arial"/>
                <a:cs typeface="Arial"/>
                <a:sym typeface="Arial"/>
              </a:rPr>
              <a:t>At intersections when traffic lights are not working, or there is no stop sign or give way sign</a:t>
            </a:r>
            <a:endParaRPr>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When pedestrians are rushing to cross even as the traffic lights are flashing yellow</a:t>
            </a:r>
            <a:endParaRPr>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When there is a clear give way sign</a:t>
            </a:r>
            <a:endParaRPr>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When you are changing lanes </a:t>
            </a:r>
            <a:endParaRPr>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sp>
        <p:nvSpPr>
          <p:cNvPr id="126" name="Google Shape;126;p22"/>
          <p:cNvSpPr txBox="1"/>
          <p:nvPr/>
        </p:nvSpPr>
        <p:spPr>
          <a:xfrm>
            <a:off x="4933200" y="4746050"/>
            <a:ext cx="3899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Proxima Nova"/>
                <a:ea typeface="Proxima Nova"/>
                <a:cs typeface="Proxima Nova"/>
                <a:sym typeface="Proxima Nova"/>
                <a:hlinkClick r:id="rId3"/>
              </a:rPr>
              <a:t>https://eclipsedrivingschool.com.au/blog/road-accidents-australia/</a:t>
            </a:r>
            <a:r>
              <a:rPr lang="en" sz="1000">
                <a:latin typeface="Proxima Nova"/>
                <a:ea typeface="Proxima Nova"/>
                <a:cs typeface="Proxima Nova"/>
                <a:sym typeface="Proxima Nova"/>
              </a:rPr>
              <a:t> </a:t>
            </a:r>
            <a:endParaRPr sz="1000">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Fatigue and drowsiness </a:t>
            </a:r>
            <a:endParaRPr/>
          </a:p>
        </p:txBody>
      </p:sp>
      <p:sp>
        <p:nvSpPr>
          <p:cNvPr id="132" name="Google Shape;132;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a:solidFill>
                  <a:srgbClr val="000000"/>
                </a:solidFill>
                <a:latin typeface="Arial"/>
                <a:ea typeface="Arial"/>
                <a:cs typeface="Arial"/>
                <a:sym typeface="Arial"/>
              </a:rPr>
              <a:t>When a person is tired but drive anyway, the effect is similar to that of driving while under the influence of alcohol. </a:t>
            </a:r>
            <a:endParaRPr>
              <a:solidFill>
                <a:srgbClr val="000000"/>
              </a:solidFill>
              <a:latin typeface="Arial"/>
              <a:ea typeface="Arial"/>
              <a:cs typeface="Arial"/>
              <a:sym typeface="Arial"/>
            </a:endParaRPr>
          </a:p>
          <a:p>
            <a:pPr indent="0" lvl="0" marL="0" rtl="0" algn="l">
              <a:spcBef>
                <a:spcPts val="1200"/>
              </a:spcBef>
              <a:spcAft>
                <a:spcPts val="0"/>
              </a:spcAft>
              <a:buNone/>
            </a:pPr>
            <a:r>
              <a:rPr lang="en">
                <a:solidFill>
                  <a:srgbClr val="000000"/>
                </a:solidFill>
                <a:latin typeface="Arial"/>
                <a:ea typeface="Arial"/>
                <a:cs typeface="Arial"/>
                <a:sym typeface="Arial"/>
              </a:rPr>
              <a:t>During 1 January 2020 to 31 December 2020, there were 36 fatalities as a result of fatigue related crashes involving drivers/riders within Queensland, which is 6 fatalities (or 20.0%) greater than the same period for the previous year and 7 fatalities (or 25.0%) greater than the previous five-year average or the same period.</a:t>
            </a:r>
            <a:endParaRPr>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sp>
        <p:nvSpPr>
          <p:cNvPr id="133" name="Google Shape;133;p23"/>
          <p:cNvSpPr txBox="1"/>
          <p:nvPr/>
        </p:nvSpPr>
        <p:spPr>
          <a:xfrm>
            <a:off x="4933200" y="4746050"/>
            <a:ext cx="3899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Proxima Nova"/>
                <a:ea typeface="Proxima Nova"/>
                <a:cs typeface="Proxima Nova"/>
                <a:sym typeface="Proxima Nova"/>
                <a:hlinkClick r:id="rId3"/>
              </a:rPr>
              <a:t>https://eclipsedrivingschool.com.au/blog/road-accidents-australia/</a:t>
            </a:r>
            <a:r>
              <a:rPr lang="en" sz="1000">
                <a:latin typeface="Proxima Nova"/>
                <a:ea typeface="Proxima Nova"/>
                <a:cs typeface="Proxima Nova"/>
                <a:sym typeface="Proxima Nova"/>
              </a:rPr>
              <a:t> </a:t>
            </a:r>
            <a:endParaRPr sz="1000">
              <a:latin typeface="Proxima Nova"/>
              <a:ea typeface="Proxima Nova"/>
              <a:cs typeface="Proxima Nova"/>
              <a:sym typeface="Proxima Nova"/>
            </a:endParaRPr>
          </a:p>
        </p:txBody>
      </p:sp>
      <p:sp>
        <p:nvSpPr>
          <p:cNvPr id="134" name="Google Shape;134;p23"/>
          <p:cNvSpPr txBox="1"/>
          <p:nvPr/>
        </p:nvSpPr>
        <p:spPr>
          <a:xfrm>
            <a:off x="3610850" y="4520050"/>
            <a:ext cx="5159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Proxima Nova"/>
                <a:ea typeface="Proxima Nova"/>
                <a:cs typeface="Proxima Nova"/>
                <a:sym typeface="Proxima Nova"/>
                <a:hlinkClick r:id="rId4"/>
              </a:rPr>
              <a:t>https://www.tmr.qld.gov.au/Safety/Transport-and-road-statistics/Road-safety-statistics.aspx</a:t>
            </a:r>
            <a:r>
              <a:rPr lang="en" sz="1000">
                <a:latin typeface="Proxima Nova"/>
                <a:ea typeface="Proxima Nova"/>
                <a:cs typeface="Proxima Nova"/>
                <a:sym typeface="Proxima Nova"/>
              </a:rPr>
              <a:t> </a:t>
            </a:r>
            <a:endParaRPr sz="1000">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Distraction </a:t>
            </a:r>
            <a:endParaRPr/>
          </a:p>
        </p:txBody>
      </p:sp>
      <p:sp>
        <p:nvSpPr>
          <p:cNvPr id="140" name="Google Shape;140;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a:solidFill>
                  <a:srgbClr val="000000"/>
                </a:solidFill>
                <a:latin typeface="Arial"/>
                <a:ea typeface="Arial"/>
                <a:cs typeface="Arial"/>
                <a:sym typeface="Arial"/>
              </a:rPr>
              <a:t>The improper use of mobile phones is another major cause of distracted driving. Other causes of distracting include eating, arguing or conversing with a passenger and minding kids or pets in the back seat while driving. </a:t>
            </a:r>
            <a:endParaRPr>
              <a:solidFill>
                <a:srgbClr val="000000"/>
              </a:solidFill>
              <a:latin typeface="Arial"/>
              <a:ea typeface="Arial"/>
              <a:cs typeface="Arial"/>
              <a:sym typeface="Arial"/>
            </a:endParaRPr>
          </a:p>
          <a:p>
            <a:pPr indent="0" lvl="0" marL="0" rtl="0" algn="l">
              <a:spcBef>
                <a:spcPts val="1200"/>
              </a:spcBef>
              <a:spcAft>
                <a:spcPts val="0"/>
              </a:spcAft>
              <a:buNone/>
            </a:pPr>
            <a:r>
              <a:rPr lang="en">
                <a:solidFill>
                  <a:srgbClr val="000000"/>
                </a:solidFill>
                <a:latin typeface="Arial"/>
                <a:ea typeface="Arial"/>
                <a:cs typeface="Arial"/>
                <a:sym typeface="Arial"/>
              </a:rPr>
              <a:t>During 1 January 2020 to 31 December 2020, there were 23 fatalities as a result of crashes involving distracted/inattentive drivers/riders within Queensland, which is 2 fatalities (or 9.5%) greater than the same period for the previous year and -6 fatalities (or -21.8%) less than the previous five-year average or the same period.</a:t>
            </a:r>
            <a:endParaRPr>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sp>
        <p:nvSpPr>
          <p:cNvPr id="141" name="Google Shape;141;p24"/>
          <p:cNvSpPr txBox="1"/>
          <p:nvPr/>
        </p:nvSpPr>
        <p:spPr>
          <a:xfrm>
            <a:off x="4933200" y="4746050"/>
            <a:ext cx="3899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Proxima Nova"/>
                <a:ea typeface="Proxima Nova"/>
                <a:cs typeface="Proxima Nova"/>
                <a:sym typeface="Proxima Nova"/>
                <a:hlinkClick r:id="rId3"/>
              </a:rPr>
              <a:t>https://eclipsedrivingschool.com.au/blog/road-accidents-australia/</a:t>
            </a:r>
            <a:r>
              <a:rPr lang="en" sz="1000">
                <a:latin typeface="Proxima Nova"/>
                <a:ea typeface="Proxima Nova"/>
                <a:cs typeface="Proxima Nova"/>
                <a:sym typeface="Proxima Nova"/>
              </a:rPr>
              <a:t> </a:t>
            </a:r>
            <a:endParaRPr sz="1000">
              <a:latin typeface="Proxima Nova"/>
              <a:ea typeface="Proxima Nova"/>
              <a:cs typeface="Proxima Nova"/>
              <a:sym typeface="Proxima Nova"/>
            </a:endParaRPr>
          </a:p>
        </p:txBody>
      </p:sp>
      <p:sp>
        <p:nvSpPr>
          <p:cNvPr id="142" name="Google Shape;142;p24"/>
          <p:cNvSpPr txBox="1"/>
          <p:nvPr/>
        </p:nvSpPr>
        <p:spPr>
          <a:xfrm>
            <a:off x="3610850" y="4520050"/>
            <a:ext cx="5159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Proxima Nova"/>
                <a:ea typeface="Proxima Nova"/>
                <a:cs typeface="Proxima Nova"/>
                <a:sym typeface="Proxima Nova"/>
                <a:hlinkClick r:id="rId4"/>
              </a:rPr>
              <a:t>https://www.tmr.qld.gov.au/Safety/Transport-and-road-statistics/Road-safety-statistics.aspx</a:t>
            </a:r>
            <a:r>
              <a:rPr lang="en" sz="1000">
                <a:latin typeface="Proxima Nova"/>
                <a:ea typeface="Proxima Nova"/>
                <a:cs typeface="Proxima Nova"/>
                <a:sym typeface="Proxima Nova"/>
              </a:rPr>
              <a:t> </a:t>
            </a:r>
            <a:endParaRPr sz="1000">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Vehicle defects</a:t>
            </a:r>
            <a:endParaRPr/>
          </a:p>
        </p:txBody>
      </p:sp>
      <p:sp>
        <p:nvSpPr>
          <p:cNvPr id="148" name="Google Shape;148;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a:solidFill>
                  <a:srgbClr val="000000"/>
                </a:solidFill>
                <a:latin typeface="Arial"/>
                <a:ea typeface="Arial"/>
                <a:cs typeface="Arial"/>
                <a:sym typeface="Arial"/>
              </a:rPr>
              <a:t>Problems with the vehicle can also add to the risks for driving. For examples: </a:t>
            </a:r>
            <a:endParaRPr>
              <a:solidFill>
                <a:srgbClr val="000000"/>
              </a:solidFill>
              <a:latin typeface="Arial"/>
              <a:ea typeface="Arial"/>
              <a:cs typeface="Arial"/>
              <a:sym typeface="Arial"/>
            </a:endParaRPr>
          </a:p>
          <a:p>
            <a:pPr indent="-342900" lvl="0" marL="457200" rtl="0" algn="l">
              <a:spcBef>
                <a:spcPts val="1200"/>
              </a:spcBef>
              <a:spcAft>
                <a:spcPts val="0"/>
              </a:spcAft>
              <a:buClr>
                <a:srgbClr val="000000"/>
              </a:buClr>
              <a:buSzPts val="1800"/>
              <a:buFont typeface="Arial"/>
              <a:buChar char="●"/>
            </a:pPr>
            <a:r>
              <a:rPr lang="en">
                <a:solidFill>
                  <a:srgbClr val="000000"/>
                </a:solidFill>
                <a:latin typeface="Arial"/>
                <a:ea typeface="Arial"/>
                <a:cs typeface="Arial"/>
                <a:sym typeface="Arial"/>
              </a:rPr>
              <a:t>Defective brakes</a:t>
            </a:r>
            <a:endParaRPr>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A faculty ignition switch</a:t>
            </a:r>
            <a:endParaRPr>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Wheel alignment issues. </a:t>
            </a:r>
            <a:endParaRPr>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sp>
        <p:nvSpPr>
          <p:cNvPr id="149" name="Google Shape;149;p25"/>
          <p:cNvSpPr txBox="1"/>
          <p:nvPr/>
        </p:nvSpPr>
        <p:spPr>
          <a:xfrm>
            <a:off x="4933200" y="4746050"/>
            <a:ext cx="3899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Proxima Nova"/>
                <a:ea typeface="Proxima Nova"/>
                <a:cs typeface="Proxima Nova"/>
                <a:sym typeface="Proxima Nova"/>
                <a:hlinkClick r:id="rId3"/>
              </a:rPr>
              <a:t>https://eclipsedrivingschool.com.au/blog/road-accidents-australia/</a:t>
            </a:r>
            <a:r>
              <a:rPr lang="en" sz="1000">
                <a:latin typeface="Proxima Nova"/>
                <a:ea typeface="Proxima Nova"/>
                <a:cs typeface="Proxima Nova"/>
                <a:sym typeface="Proxima Nova"/>
              </a:rPr>
              <a:t> </a:t>
            </a:r>
            <a:endParaRPr sz="1000">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Existing tech-solutions </a:t>
            </a:r>
            <a:endParaRPr/>
          </a:p>
        </p:txBody>
      </p:sp>
      <p:sp>
        <p:nvSpPr>
          <p:cNvPr id="155" name="Google Shape;155;p26"/>
          <p:cNvSpPr txBox="1"/>
          <p:nvPr>
            <p:ph idx="1" type="body"/>
          </p:nvPr>
        </p:nvSpPr>
        <p:spPr>
          <a:xfrm>
            <a:off x="311700" y="1152475"/>
            <a:ext cx="4397100" cy="3642600"/>
          </a:xfrm>
          <a:prstGeom prst="rect">
            <a:avLst/>
          </a:prstGeom>
        </p:spPr>
        <p:txBody>
          <a:bodyPr anchorCtr="0" anchor="t" bIns="91425" lIns="91425" spcFirstLastPara="1" rIns="91425" wrap="square" tIns="91425">
            <a:noAutofit/>
          </a:bodyPr>
          <a:lstStyle/>
          <a:p>
            <a:pPr indent="-342900" lvl="0" marL="457200" rtl="0" algn="l">
              <a:spcBef>
                <a:spcPts val="1200"/>
              </a:spcBef>
              <a:spcAft>
                <a:spcPts val="0"/>
              </a:spcAft>
              <a:buClr>
                <a:srgbClr val="000000"/>
              </a:buClr>
              <a:buSzPts val="1800"/>
              <a:buFont typeface="Arial"/>
              <a:buChar char="●"/>
            </a:pPr>
            <a:r>
              <a:rPr lang="en">
                <a:solidFill>
                  <a:srgbClr val="000000"/>
                </a:solidFill>
                <a:latin typeface="Arial"/>
                <a:ea typeface="Arial"/>
                <a:cs typeface="Arial"/>
                <a:sym typeface="Arial"/>
              </a:rPr>
              <a:t>AEB: automatic emergency braking systems</a:t>
            </a:r>
            <a:endParaRPr>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Backup cameras</a:t>
            </a:r>
            <a:endParaRPr>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Blind spot detection</a:t>
            </a:r>
            <a:endParaRPr>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Lane departure warnings</a:t>
            </a:r>
            <a:endParaRPr>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FCS: forward collision systems</a:t>
            </a:r>
            <a:endParaRPr>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Adaptive headlights</a:t>
            </a:r>
            <a:endParaRPr>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ECS: electronic stability control</a:t>
            </a:r>
            <a:endParaRPr>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Vehicle communication (V2V)</a:t>
            </a:r>
            <a:endParaRPr>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Traction control systems</a:t>
            </a:r>
            <a:endParaRPr>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Auto-steering</a:t>
            </a:r>
            <a:endParaRPr>
              <a:solidFill>
                <a:srgbClr val="000000"/>
              </a:solidFill>
              <a:latin typeface="Arial"/>
              <a:ea typeface="Arial"/>
              <a:cs typeface="Arial"/>
              <a:sym typeface="Arial"/>
            </a:endParaRPr>
          </a:p>
        </p:txBody>
      </p:sp>
      <p:sp>
        <p:nvSpPr>
          <p:cNvPr id="156" name="Google Shape;156;p26"/>
          <p:cNvSpPr txBox="1"/>
          <p:nvPr>
            <p:ph idx="1" type="body"/>
          </p:nvPr>
        </p:nvSpPr>
        <p:spPr>
          <a:xfrm>
            <a:off x="4708800" y="1152475"/>
            <a:ext cx="4397100" cy="3642600"/>
          </a:xfrm>
          <a:prstGeom prst="rect">
            <a:avLst/>
          </a:prstGeom>
        </p:spPr>
        <p:txBody>
          <a:bodyPr anchorCtr="0" anchor="t" bIns="91425" lIns="91425" spcFirstLastPara="1" rIns="91425" wrap="square" tIns="91425">
            <a:noAutofit/>
          </a:bodyPr>
          <a:lstStyle/>
          <a:p>
            <a:pPr indent="-342900" lvl="0" marL="457200" rtl="0" algn="l">
              <a:spcBef>
                <a:spcPts val="1200"/>
              </a:spcBef>
              <a:spcAft>
                <a:spcPts val="0"/>
              </a:spcAft>
              <a:buClr>
                <a:srgbClr val="000000"/>
              </a:buClr>
              <a:buSzPts val="1800"/>
              <a:buChar char="●"/>
            </a:pPr>
            <a:r>
              <a:rPr lang="en">
                <a:solidFill>
                  <a:srgbClr val="000000"/>
                </a:solidFill>
                <a:latin typeface="Arial"/>
                <a:ea typeface="Arial"/>
                <a:cs typeface="Arial"/>
                <a:sym typeface="Arial"/>
              </a:rPr>
              <a:t>Rear cross-traffic alert</a:t>
            </a:r>
            <a:endParaRPr>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Char char="●"/>
            </a:pPr>
            <a:r>
              <a:rPr lang="en">
                <a:solidFill>
                  <a:srgbClr val="000000"/>
                </a:solidFill>
                <a:latin typeface="Arial"/>
                <a:ea typeface="Arial"/>
                <a:cs typeface="Arial"/>
                <a:sym typeface="Arial"/>
              </a:rPr>
              <a:t>LED headlights</a:t>
            </a:r>
            <a:endParaRPr>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Char char="●"/>
            </a:pPr>
            <a:r>
              <a:rPr lang="en">
                <a:solidFill>
                  <a:srgbClr val="000000"/>
                </a:solidFill>
                <a:latin typeface="Arial"/>
                <a:ea typeface="Arial"/>
                <a:cs typeface="Arial"/>
                <a:sym typeface="Arial"/>
              </a:rPr>
              <a:t>Rear AEB</a:t>
            </a:r>
            <a:endParaRPr>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Char char="●"/>
            </a:pPr>
            <a:r>
              <a:rPr lang="en">
                <a:solidFill>
                  <a:srgbClr val="000000"/>
                </a:solidFill>
                <a:latin typeface="Arial"/>
                <a:ea typeface="Arial"/>
                <a:cs typeface="Arial"/>
                <a:sym typeface="Arial"/>
              </a:rPr>
              <a:t>ACC: autonomous cruise control</a:t>
            </a:r>
            <a:endParaRPr>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Char char="●"/>
            </a:pPr>
            <a:r>
              <a:rPr lang="en">
                <a:solidFill>
                  <a:srgbClr val="000000"/>
                </a:solidFill>
                <a:latin typeface="Arial"/>
                <a:ea typeface="Arial"/>
                <a:cs typeface="Arial"/>
                <a:sym typeface="Arial"/>
              </a:rPr>
              <a:t>Voice control/Bluetooth</a:t>
            </a:r>
            <a:endParaRPr>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Char char="●"/>
            </a:pPr>
            <a:r>
              <a:rPr lang="en">
                <a:solidFill>
                  <a:srgbClr val="000000"/>
                </a:solidFill>
                <a:latin typeface="Arial"/>
                <a:ea typeface="Arial"/>
                <a:cs typeface="Arial"/>
                <a:sym typeface="Arial"/>
              </a:rPr>
              <a:t>Anti-reckless teen driving tech</a:t>
            </a:r>
            <a:endParaRPr>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Char char="●"/>
            </a:pPr>
            <a:r>
              <a:rPr lang="en">
                <a:solidFill>
                  <a:srgbClr val="000000"/>
                </a:solidFill>
                <a:latin typeface="Arial"/>
                <a:ea typeface="Arial"/>
                <a:cs typeface="Arial"/>
                <a:sym typeface="Arial"/>
              </a:rPr>
              <a:t>Interlock devices</a:t>
            </a:r>
            <a:endParaRPr>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Char char="●"/>
            </a:pPr>
            <a:r>
              <a:rPr lang="en">
                <a:solidFill>
                  <a:srgbClr val="000000"/>
                </a:solidFill>
                <a:latin typeface="Arial"/>
                <a:ea typeface="Arial"/>
                <a:cs typeface="Arial"/>
                <a:sym typeface="Arial"/>
              </a:rPr>
              <a:t>Drowsiness video sensor</a:t>
            </a:r>
            <a:endParaRPr>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Char char="●"/>
            </a:pPr>
            <a:r>
              <a:rPr lang="en">
                <a:solidFill>
                  <a:srgbClr val="000000"/>
                </a:solidFill>
                <a:latin typeface="Arial"/>
                <a:ea typeface="Arial"/>
                <a:cs typeface="Arial"/>
                <a:sym typeface="Arial"/>
              </a:rPr>
              <a:t>Gear shift palm detection</a:t>
            </a:r>
            <a:endParaRPr>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Char char="●"/>
            </a:pPr>
            <a:r>
              <a:rPr lang="en">
                <a:solidFill>
                  <a:srgbClr val="000000"/>
                </a:solidFill>
                <a:latin typeface="Arial"/>
                <a:ea typeface="Arial"/>
                <a:cs typeface="Arial"/>
                <a:sym typeface="Arial"/>
              </a:rPr>
              <a:t>Phone suppression technology </a:t>
            </a:r>
            <a:endParaRPr>
              <a:solidFill>
                <a:srgbClr val="000000"/>
              </a:solidFill>
              <a:latin typeface="Arial"/>
              <a:ea typeface="Arial"/>
              <a:cs typeface="Arial"/>
              <a:sym typeface="Arial"/>
            </a:endParaRPr>
          </a:p>
          <a:p>
            <a:pPr indent="0" lvl="0" marL="0" rtl="0" algn="l">
              <a:spcBef>
                <a:spcPts val="1200"/>
              </a:spcBef>
              <a:spcAft>
                <a:spcPts val="1200"/>
              </a:spcAft>
              <a:buNone/>
            </a:pPr>
            <a:r>
              <a:t/>
            </a:r>
            <a:endParaRPr>
              <a:solidFill>
                <a:srgbClr val="000000"/>
              </a:solidFill>
              <a:latin typeface="Arial"/>
              <a:ea typeface="Arial"/>
              <a:cs typeface="Arial"/>
              <a:sym typeface="Arial"/>
            </a:endParaRPr>
          </a:p>
        </p:txBody>
      </p:sp>
      <p:sp>
        <p:nvSpPr>
          <p:cNvPr id="157" name="Google Shape;157;p26"/>
          <p:cNvSpPr txBox="1"/>
          <p:nvPr/>
        </p:nvSpPr>
        <p:spPr>
          <a:xfrm>
            <a:off x="3759000" y="4753825"/>
            <a:ext cx="50733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900" u="sng">
                <a:solidFill>
                  <a:schemeClr val="accent5"/>
                </a:solidFill>
                <a:hlinkClick r:id="rId3">
                  <a:extLst>
                    <a:ext uri="{A12FA001-AC4F-418D-AE19-62706E023703}">
                      <ahyp:hlinkClr val="tx"/>
                    </a:ext>
                  </a:extLst>
                </a:hlinkClick>
              </a:rPr>
              <a:t>https://arashlaw.com/20-safe-driving-technologies-available-for-cars-that-help-prevent-accidents/</a:t>
            </a:r>
            <a:endParaRPr sz="900">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7"/>
          <p:cNvSpPr txBox="1"/>
          <p:nvPr>
            <p:ph type="title"/>
          </p:nvPr>
        </p:nvSpPr>
        <p:spPr>
          <a:xfrm>
            <a:off x="2417550" y="1935450"/>
            <a:ext cx="4308900" cy="12726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3000"/>
              <a:t>What we have done...</a:t>
            </a:r>
            <a:endParaRPr sz="3000"/>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txBox="1"/>
          <p:nvPr>
            <p:ph type="title"/>
          </p:nvPr>
        </p:nvSpPr>
        <p:spPr>
          <a:xfrm>
            <a:off x="6126175" y="77925"/>
            <a:ext cx="2808000" cy="18060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Total Crash Count and Location for the previous five years</a:t>
            </a:r>
            <a:endParaRPr/>
          </a:p>
        </p:txBody>
      </p:sp>
      <p:sp>
        <p:nvSpPr>
          <p:cNvPr id="168" name="Google Shape;168;p28"/>
          <p:cNvSpPr txBox="1"/>
          <p:nvPr>
            <p:ph idx="1" type="body"/>
          </p:nvPr>
        </p:nvSpPr>
        <p:spPr>
          <a:xfrm>
            <a:off x="6194875" y="2135300"/>
            <a:ext cx="2808000" cy="213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We first present the crash count numbers </a:t>
            </a:r>
            <a:r>
              <a:rPr lang="en"/>
              <a:t>across </a:t>
            </a:r>
            <a:r>
              <a:rPr lang="en"/>
              <a:t> each </a:t>
            </a:r>
            <a:r>
              <a:rPr lang="en"/>
              <a:t>suburb</a:t>
            </a:r>
            <a:r>
              <a:rPr lang="en"/>
              <a:t> from 2010. The </a:t>
            </a:r>
            <a:r>
              <a:rPr lang="en"/>
              <a:t>visualized</a:t>
            </a:r>
            <a:r>
              <a:rPr lang="en"/>
              <a:t> data inspired us that there are certain suburbs has significantly more crashes than other </a:t>
            </a:r>
            <a:r>
              <a:rPr lang="en"/>
              <a:t>suburb</a:t>
            </a:r>
            <a:r>
              <a:rPr lang="en"/>
              <a:t>. </a:t>
            </a:r>
            <a:endParaRPr/>
          </a:p>
        </p:txBody>
      </p:sp>
      <p:pic>
        <p:nvPicPr>
          <p:cNvPr id="169" name="Google Shape;169;p28"/>
          <p:cNvPicPr preferRelativeResize="0"/>
          <p:nvPr/>
        </p:nvPicPr>
        <p:blipFill>
          <a:blip r:embed="rId3">
            <a:alphaModFix/>
          </a:blip>
          <a:stretch>
            <a:fillRect/>
          </a:stretch>
        </p:blipFill>
        <p:spPr>
          <a:xfrm>
            <a:off x="264625" y="1190000"/>
            <a:ext cx="5861547" cy="3078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9"/>
          <p:cNvSpPr txBox="1"/>
          <p:nvPr>
            <p:ph type="title"/>
          </p:nvPr>
        </p:nvSpPr>
        <p:spPr>
          <a:xfrm>
            <a:off x="213700" y="1842750"/>
            <a:ext cx="2808000" cy="14580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Total Crash Count and Location for the previous five years</a:t>
            </a:r>
            <a:endParaRPr/>
          </a:p>
        </p:txBody>
      </p:sp>
      <p:pic>
        <p:nvPicPr>
          <p:cNvPr id="175" name="Google Shape;175;p29"/>
          <p:cNvPicPr preferRelativeResize="0"/>
          <p:nvPr/>
        </p:nvPicPr>
        <p:blipFill>
          <a:blip r:embed="rId3">
            <a:alphaModFix/>
          </a:blip>
          <a:stretch>
            <a:fillRect/>
          </a:stretch>
        </p:blipFill>
        <p:spPr>
          <a:xfrm>
            <a:off x="3122499" y="885263"/>
            <a:ext cx="5949850" cy="33729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0"/>
          <p:cNvSpPr txBox="1"/>
          <p:nvPr>
            <p:ph idx="1" type="body"/>
          </p:nvPr>
        </p:nvSpPr>
        <p:spPr>
          <a:xfrm>
            <a:off x="1572600" y="4328175"/>
            <a:ext cx="6649200" cy="598800"/>
          </a:xfrm>
          <a:prstGeom prst="rect">
            <a:avLst/>
          </a:prstGeom>
        </p:spPr>
        <p:txBody>
          <a:bodyPr anchorCtr="0" anchor="ctr" bIns="91425" lIns="91425" spcFirstLastPara="1" rIns="91425" wrap="square" tIns="91425">
            <a:normAutofit fontScale="55000"/>
          </a:bodyPr>
          <a:lstStyle/>
          <a:p>
            <a:pPr indent="0" lvl="0" marL="0" rtl="0" algn="l">
              <a:spcBef>
                <a:spcPts val="0"/>
              </a:spcBef>
              <a:spcAft>
                <a:spcPts val="0"/>
              </a:spcAft>
              <a:buNone/>
            </a:pPr>
            <a:r>
              <a:rPr lang="en" sz="3000"/>
              <a:t>Total Car Crash and Location for the previous five years</a:t>
            </a:r>
            <a:endParaRPr/>
          </a:p>
        </p:txBody>
      </p:sp>
      <p:pic>
        <p:nvPicPr>
          <p:cNvPr id="181" name="Google Shape;181;p30"/>
          <p:cNvPicPr preferRelativeResize="0"/>
          <p:nvPr/>
        </p:nvPicPr>
        <p:blipFill>
          <a:blip r:embed="rId3">
            <a:alphaModFix/>
          </a:blip>
          <a:stretch>
            <a:fillRect/>
          </a:stretch>
        </p:blipFill>
        <p:spPr>
          <a:xfrm>
            <a:off x="1714525" y="152400"/>
            <a:ext cx="5856876" cy="41410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85" name="Shape 185"/>
        <p:cNvGrpSpPr/>
        <p:nvPr/>
      </p:nvGrpSpPr>
      <p:grpSpPr>
        <a:xfrm>
          <a:off x="0" y="0"/>
          <a:ext cx="0" cy="0"/>
          <a:chOff x="0" y="0"/>
          <a:chExt cx="0" cy="0"/>
        </a:xfrm>
      </p:grpSpPr>
      <p:sp>
        <p:nvSpPr>
          <p:cNvPr id="186" name="Google Shape;186;p31"/>
          <p:cNvSpPr txBox="1"/>
          <p:nvPr>
            <p:ph type="title"/>
          </p:nvPr>
        </p:nvSpPr>
        <p:spPr>
          <a:xfrm>
            <a:off x="534975" y="208650"/>
            <a:ext cx="3561000" cy="1060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Total Fatal Crash Count and Cameras for the previous five years</a:t>
            </a:r>
            <a:endParaRPr/>
          </a:p>
        </p:txBody>
      </p:sp>
      <p:sp>
        <p:nvSpPr>
          <p:cNvPr id="187" name="Google Shape;187;p31"/>
          <p:cNvSpPr txBox="1"/>
          <p:nvPr>
            <p:ph idx="1" type="body"/>
          </p:nvPr>
        </p:nvSpPr>
        <p:spPr>
          <a:xfrm>
            <a:off x="534975" y="1379225"/>
            <a:ext cx="3337800" cy="3266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We look into whether there are any potential relationships or correlations between cameras’ geographical distribution and crashes’ locations. </a:t>
            </a:r>
            <a:endParaRPr/>
          </a:p>
          <a:p>
            <a:pPr indent="0" lvl="0" marL="0" rtl="0" algn="l">
              <a:spcBef>
                <a:spcPts val="1200"/>
              </a:spcBef>
              <a:spcAft>
                <a:spcPts val="0"/>
              </a:spcAft>
              <a:buNone/>
            </a:pPr>
            <a:r>
              <a:rPr lang="en"/>
              <a:t>The locations of crashes and cameras have significantly overlapped. Interestingly, there are some areas with </a:t>
            </a:r>
            <a:r>
              <a:rPr lang="en"/>
              <a:t>frequent car</a:t>
            </a:r>
            <a:r>
              <a:rPr lang="en"/>
              <a:t> crashes but may not have any cameras. Overall, the map suggests that cameras can significantly reduce the </a:t>
            </a:r>
            <a:r>
              <a:rPr lang="en"/>
              <a:t>possibility </a:t>
            </a:r>
            <a:r>
              <a:rPr lang="en"/>
              <a:t>of car crashes and injuries. </a:t>
            </a:r>
            <a:endParaRPr/>
          </a:p>
          <a:p>
            <a:pPr indent="0" lvl="0" marL="0" rtl="0" algn="l">
              <a:spcBef>
                <a:spcPts val="1200"/>
              </a:spcBef>
              <a:spcAft>
                <a:spcPts val="0"/>
              </a:spcAft>
              <a:buNone/>
            </a:pPr>
            <a:r>
              <a:rPr lang="en"/>
              <a:t>Government should have more cameras in high risk areas to prevent car crashes.</a:t>
            </a:r>
            <a:endParaRPr/>
          </a:p>
          <a:p>
            <a:pPr indent="0" lvl="0" marL="0" rtl="0" algn="l">
              <a:spcBef>
                <a:spcPts val="1200"/>
              </a:spcBef>
              <a:spcAft>
                <a:spcPts val="1200"/>
              </a:spcAft>
              <a:buNone/>
            </a:pPr>
            <a:r>
              <a:rPr lang="en"/>
              <a:t>P.S. the map only comprises of data from 2016 until 2020. </a:t>
            </a:r>
            <a:endParaRPr/>
          </a:p>
        </p:txBody>
      </p:sp>
      <p:pic>
        <p:nvPicPr>
          <p:cNvPr id="188" name="Google Shape;188;p31"/>
          <p:cNvPicPr preferRelativeResize="0"/>
          <p:nvPr/>
        </p:nvPicPr>
        <p:blipFill rotWithShape="1">
          <a:blip r:embed="rId3">
            <a:alphaModFix/>
          </a:blip>
          <a:srcRect b="4810" l="48989" r="17755" t="39701"/>
          <a:stretch/>
        </p:blipFill>
        <p:spPr>
          <a:xfrm>
            <a:off x="4284800" y="158500"/>
            <a:ext cx="4138849" cy="4828700"/>
          </a:xfrm>
          <a:prstGeom prst="rect">
            <a:avLst/>
          </a:prstGeom>
          <a:noFill/>
          <a:ln>
            <a:noFill/>
          </a:ln>
        </p:spPr>
      </p:pic>
      <p:sp>
        <p:nvSpPr>
          <p:cNvPr id="189" name="Google Shape;189;p31"/>
          <p:cNvSpPr/>
          <p:nvPr/>
        </p:nvSpPr>
        <p:spPr>
          <a:xfrm>
            <a:off x="6212475" y="2189650"/>
            <a:ext cx="227700" cy="214500"/>
          </a:xfrm>
          <a:prstGeom prst="ellipse">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190" name="Google Shape;190;p31"/>
          <p:cNvSpPr/>
          <p:nvPr/>
        </p:nvSpPr>
        <p:spPr>
          <a:xfrm>
            <a:off x="6623975" y="2620000"/>
            <a:ext cx="227700" cy="214500"/>
          </a:xfrm>
          <a:prstGeom prst="ellipse">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191" name="Google Shape;191;p31"/>
          <p:cNvSpPr/>
          <p:nvPr/>
        </p:nvSpPr>
        <p:spPr>
          <a:xfrm>
            <a:off x="6551625" y="631800"/>
            <a:ext cx="227700" cy="214500"/>
          </a:xfrm>
          <a:prstGeom prst="ellipse">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192" name="Google Shape;192;p31"/>
          <p:cNvSpPr/>
          <p:nvPr/>
        </p:nvSpPr>
        <p:spPr>
          <a:xfrm rot="7689693">
            <a:off x="6608397" y="2094529"/>
            <a:ext cx="1115263" cy="107434"/>
          </a:xfrm>
          <a:prstGeom prst="rightArrow">
            <a:avLst>
              <a:gd fmla="val 0" name="adj1"/>
              <a:gd fmla="val 50000" name="adj2"/>
            </a:avLst>
          </a:prstGeom>
          <a:solidFill>
            <a:srgbClr val="FF00FF"/>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1"/>
          <p:cNvSpPr/>
          <p:nvPr/>
        </p:nvSpPr>
        <p:spPr>
          <a:xfrm rot="7688522">
            <a:off x="6644485" y="331883"/>
            <a:ext cx="508085" cy="138639"/>
          </a:xfrm>
          <a:prstGeom prst="rightArrow">
            <a:avLst>
              <a:gd fmla="val 0" name="adj1"/>
              <a:gd fmla="val 50000" name="adj2"/>
            </a:avLst>
          </a:prstGeom>
          <a:solidFill>
            <a:srgbClr val="FF00FF"/>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94" name="Google Shape;194;p31"/>
          <p:cNvSpPr/>
          <p:nvPr/>
        </p:nvSpPr>
        <p:spPr>
          <a:xfrm rot="7688914">
            <a:off x="6300821" y="1640928"/>
            <a:ext cx="1002910" cy="133484"/>
          </a:xfrm>
          <a:prstGeom prst="rightArrow">
            <a:avLst>
              <a:gd fmla="val 0" name="adj1"/>
              <a:gd fmla="val 50000" name="adj2"/>
            </a:avLst>
          </a:prstGeom>
          <a:solidFill>
            <a:srgbClr val="FF00FF"/>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Content</a:t>
            </a:r>
            <a:endParaRPr/>
          </a:p>
        </p:txBody>
      </p:sp>
      <p:sp>
        <p:nvSpPr>
          <p:cNvPr id="64" name="Google Shape;64;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Purpose </a:t>
            </a:r>
            <a:endParaRPr/>
          </a:p>
          <a:p>
            <a:pPr indent="0" lvl="0" marL="0" rtl="0" algn="l">
              <a:spcBef>
                <a:spcPts val="1200"/>
              </a:spcBef>
              <a:spcAft>
                <a:spcPts val="0"/>
              </a:spcAft>
              <a:buNone/>
            </a:pPr>
            <a:r>
              <a:rPr lang="en"/>
              <a:t>Data selected </a:t>
            </a:r>
            <a:endParaRPr/>
          </a:p>
          <a:p>
            <a:pPr indent="0" lvl="0" marL="0" rtl="0" algn="l">
              <a:spcBef>
                <a:spcPts val="1200"/>
              </a:spcBef>
              <a:spcAft>
                <a:spcPts val="0"/>
              </a:spcAft>
              <a:buNone/>
            </a:pPr>
            <a:r>
              <a:rPr lang="en"/>
              <a:t>Common car crash natures</a:t>
            </a:r>
            <a:endParaRPr/>
          </a:p>
          <a:p>
            <a:pPr indent="0" lvl="0" marL="0" rtl="0" algn="l">
              <a:spcBef>
                <a:spcPts val="1200"/>
              </a:spcBef>
              <a:spcAft>
                <a:spcPts val="0"/>
              </a:spcAft>
              <a:buNone/>
            </a:pPr>
            <a:r>
              <a:rPr lang="en"/>
              <a:t>Common car crash causes</a:t>
            </a:r>
            <a:endParaRPr/>
          </a:p>
          <a:p>
            <a:pPr indent="0" lvl="0" marL="0" rtl="0" algn="l">
              <a:spcBef>
                <a:spcPts val="1200"/>
              </a:spcBef>
              <a:spcAft>
                <a:spcPts val="0"/>
              </a:spcAft>
              <a:buNone/>
            </a:pPr>
            <a:r>
              <a:rPr lang="en"/>
              <a:t>Data analysis </a:t>
            </a:r>
            <a:endParaRPr/>
          </a:p>
          <a:p>
            <a:pPr indent="0" lvl="0" marL="0" rtl="0" algn="l">
              <a:spcBef>
                <a:spcPts val="1200"/>
              </a:spcBef>
              <a:spcAft>
                <a:spcPts val="0"/>
              </a:spcAft>
              <a:buNone/>
            </a:pPr>
            <a:r>
              <a:rPr lang="en"/>
              <a:t>Future changes </a:t>
            </a:r>
            <a:endParaRPr/>
          </a:p>
          <a:p>
            <a:pPr indent="0" lvl="0" marL="0" rtl="0" algn="l">
              <a:spcBef>
                <a:spcPts val="1200"/>
              </a:spcBef>
              <a:spcAft>
                <a:spcPts val="1200"/>
              </a:spcAft>
              <a:buNone/>
            </a:pPr>
            <a:r>
              <a:rPr lang="en"/>
              <a:t>Bibliography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2"/>
          <p:cNvSpPr txBox="1"/>
          <p:nvPr>
            <p:ph type="title"/>
          </p:nvPr>
        </p:nvSpPr>
        <p:spPr>
          <a:xfrm>
            <a:off x="143550" y="1656600"/>
            <a:ext cx="2107500" cy="1830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Total Crash Count and Day Time for the previous five years</a:t>
            </a:r>
            <a:endParaRPr/>
          </a:p>
        </p:txBody>
      </p:sp>
      <p:sp>
        <p:nvSpPr>
          <p:cNvPr id="200" name="Google Shape;200;p32"/>
          <p:cNvSpPr txBox="1"/>
          <p:nvPr>
            <p:ph idx="1" type="body"/>
          </p:nvPr>
        </p:nvSpPr>
        <p:spPr>
          <a:xfrm>
            <a:off x="2419050" y="3129800"/>
            <a:ext cx="4572000" cy="15405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Car crashes were most frequent during 4pm of the day as the number of car crashes tend to be higher compared to other times of the day. The second highest car crash time happened during 5pm of the day. Therefore, car crashes tend to occur during peak time of the day. </a:t>
            </a:r>
            <a:endParaRPr/>
          </a:p>
          <a:p>
            <a:pPr indent="0" lvl="0" marL="0" rtl="0" algn="l">
              <a:spcBef>
                <a:spcPts val="1200"/>
              </a:spcBef>
              <a:spcAft>
                <a:spcPts val="1200"/>
              </a:spcAft>
              <a:buNone/>
            </a:pPr>
            <a:r>
              <a:rPr lang="en"/>
              <a:t>P.S. the bar chart only </a:t>
            </a:r>
            <a:r>
              <a:rPr lang="en"/>
              <a:t>comprises of data from 2016 until 2020. </a:t>
            </a:r>
            <a:endParaRPr/>
          </a:p>
        </p:txBody>
      </p:sp>
      <p:pic>
        <p:nvPicPr>
          <p:cNvPr id="201" name="Google Shape;201;p32"/>
          <p:cNvPicPr preferRelativeResize="0"/>
          <p:nvPr/>
        </p:nvPicPr>
        <p:blipFill>
          <a:blip r:embed="rId3">
            <a:alphaModFix/>
          </a:blip>
          <a:stretch>
            <a:fillRect/>
          </a:stretch>
        </p:blipFill>
        <p:spPr>
          <a:xfrm>
            <a:off x="2419050" y="285150"/>
            <a:ext cx="4572000" cy="2743200"/>
          </a:xfrm>
          <a:prstGeom prst="rect">
            <a:avLst/>
          </a:prstGeom>
          <a:noFill/>
          <a:ln>
            <a:noFill/>
          </a:ln>
        </p:spPr>
      </p:pic>
      <p:pic>
        <p:nvPicPr>
          <p:cNvPr id="202" name="Google Shape;202;p32"/>
          <p:cNvPicPr preferRelativeResize="0"/>
          <p:nvPr/>
        </p:nvPicPr>
        <p:blipFill>
          <a:blip r:embed="rId4">
            <a:alphaModFix/>
          </a:blip>
          <a:stretch>
            <a:fillRect/>
          </a:stretch>
        </p:blipFill>
        <p:spPr>
          <a:xfrm>
            <a:off x="7159050" y="105575"/>
            <a:ext cx="1817956" cy="48387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3"/>
          <p:cNvSpPr txBox="1"/>
          <p:nvPr>
            <p:ph type="title"/>
          </p:nvPr>
        </p:nvSpPr>
        <p:spPr>
          <a:xfrm>
            <a:off x="350725" y="1677900"/>
            <a:ext cx="2808000" cy="1787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Car Crash Cause and Car Crash Count for the previous five years</a:t>
            </a:r>
            <a:endParaRPr/>
          </a:p>
        </p:txBody>
      </p:sp>
      <p:sp>
        <p:nvSpPr>
          <p:cNvPr id="208" name="Google Shape;208;p33"/>
          <p:cNvSpPr txBox="1"/>
          <p:nvPr>
            <p:ph idx="1" type="body"/>
          </p:nvPr>
        </p:nvSpPr>
        <p:spPr>
          <a:xfrm>
            <a:off x="3545225" y="3379575"/>
            <a:ext cx="4572000" cy="975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As shown above, the most common car crash cause is rear end with vehicle(s) being in the same direction. The second most common car crash cause is through right with vehicle(s) coming from an opposite direction. </a:t>
            </a:r>
            <a:endParaRPr/>
          </a:p>
          <a:p>
            <a:pPr indent="0" lvl="0" marL="0" rtl="0" algn="l">
              <a:spcBef>
                <a:spcPts val="1200"/>
              </a:spcBef>
              <a:spcAft>
                <a:spcPts val="1200"/>
              </a:spcAft>
              <a:buNone/>
            </a:pPr>
            <a:r>
              <a:rPr lang="en"/>
              <a:t>P.S. the pie chart only comprises of data from 2016 until 2020.</a:t>
            </a:r>
            <a:endParaRPr/>
          </a:p>
        </p:txBody>
      </p:sp>
      <p:pic>
        <p:nvPicPr>
          <p:cNvPr id="209" name="Google Shape;209;p33"/>
          <p:cNvPicPr preferRelativeResize="0"/>
          <p:nvPr/>
        </p:nvPicPr>
        <p:blipFill>
          <a:blip r:embed="rId3">
            <a:alphaModFix/>
          </a:blip>
          <a:stretch>
            <a:fillRect/>
          </a:stretch>
        </p:blipFill>
        <p:spPr>
          <a:xfrm>
            <a:off x="3545250" y="589575"/>
            <a:ext cx="4571950" cy="2743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4"/>
          <p:cNvSpPr txBox="1"/>
          <p:nvPr>
            <p:ph type="title"/>
          </p:nvPr>
        </p:nvSpPr>
        <p:spPr>
          <a:xfrm>
            <a:off x="2148900" y="2285400"/>
            <a:ext cx="4846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Looking into the future...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insights and Potential Changes</a:t>
            </a:r>
            <a:endParaRPr/>
          </a:p>
        </p:txBody>
      </p:sp>
      <p:sp>
        <p:nvSpPr>
          <p:cNvPr id="220" name="Google Shape;220;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We are well aware that further analysis have to be done to make more meaningful conclusion to inform the government our insights or any interesting findings. However, based on our work, out team thinks that there are a few things which can be improved to reduce car crashes in the future.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insights and Potential Changes</a:t>
            </a:r>
            <a:endParaRPr/>
          </a:p>
        </p:txBody>
      </p:sp>
      <p:sp>
        <p:nvSpPr>
          <p:cNvPr id="226" name="Google Shape;226;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Often, car crashes are caused by drivers instead of bad road constructions. The maps indicate several locations with frequent car crashes, particularly concentrated in areas near Brisbane City and Gold Coast. </a:t>
            </a:r>
            <a:endParaRPr/>
          </a:p>
          <a:p>
            <a:pPr indent="0" lvl="0" marL="0" rtl="0" algn="l">
              <a:spcBef>
                <a:spcPts val="1200"/>
              </a:spcBef>
              <a:spcAft>
                <a:spcPts val="0"/>
              </a:spcAft>
              <a:buNone/>
            </a:pPr>
            <a:r>
              <a:rPr lang="en"/>
              <a:t>The government may: </a:t>
            </a:r>
            <a:endParaRPr/>
          </a:p>
          <a:p>
            <a:pPr indent="-342900" lvl="0" marL="457200" rtl="0" algn="l">
              <a:spcBef>
                <a:spcPts val="1200"/>
              </a:spcBef>
              <a:spcAft>
                <a:spcPts val="0"/>
              </a:spcAft>
              <a:buSzPts val="1800"/>
              <a:buChar char="●"/>
            </a:pPr>
            <a:r>
              <a:rPr lang="en"/>
              <a:t>Conduct investigation </a:t>
            </a:r>
            <a:r>
              <a:rPr lang="en"/>
              <a:t>as to how to prevent rear ending </a:t>
            </a:r>
            <a:endParaRPr/>
          </a:p>
          <a:p>
            <a:pPr indent="-342900" lvl="0" marL="457200" rtl="0" algn="l">
              <a:spcBef>
                <a:spcPts val="0"/>
              </a:spcBef>
              <a:spcAft>
                <a:spcPts val="0"/>
              </a:spcAft>
              <a:buSzPts val="1800"/>
              <a:buChar char="●"/>
            </a:pPr>
            <a:r>
              <a:rPr lang="en"/>
              <a:t>Enhance police enforcement given more detailed analysis</a:t>
            </a:r>
            <a:endParaRPr/>
          </a:p>
          <a:p>
            <a:pPr indent="-342900" lvl="0" marL="457200" rtl="0" algn="l">
              <a:spcBef>
                <a:spcPts val="0"/>
              </a:spcBef>
              <a:spcAft>
                <a:spcPts val="0"/>
              </a:spcAft>
              <a:buSzPts val="1800"/>
              <a:buChar char="●"/>
            </a:pPr>
            <a:r>
              <a:rPr lang="en"/>
              <a:t>Use machine learning to further investigate and provide advice; and </a:t>
            </a:r>
            <a:endParaRPr/>
          </a:p>
          <a:p>
            <a:pPr indent="-342900" lvl="0" marL="457200" rtl="0" algn="l">
              <a:spcBef>
                <a:spcPts val="0"/>
              </a:spcBef>
              <a:spcAft>
                <a:spcPts val="0"/>
              </a:spcAft>
              <a:buSzPts val="1800"/>
              <a:buChar char="●"/>
            </a:pPr>
            <a:r>
              <a:rPr lang="en"/>
              <a:t>Extrapolate more features to gain more insights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advanced tech-solutions</a:t>
            </a:r>
            <a:endParaRPr/>
          </a:p>
        </p:txBody>
      </p:sp>
      <p:sp>
        <p:nvSpPr>
          <p:cNvPr id="232" name="Google Shape;232;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There are a variety of tech-solutions already being employed by the legal </a:t>
            </a:r>
            <a:r>
              <a:rPr lang="en"/>
              <a:t>enforcement</a:t>
            </a:r>
            <a:r>
              <a:rPr lang="en"/>
              <a:t> units (e.g. police) to ensure drivers exercise proper and </a:t>
            </a:r>
            <a:r>
              <a:rPr lang="en"/>
              <a:t>reasonable</a:t>
            </a:r>
            <a:r>
              <a:rPr lang="en"/>
              <a:t> duty when they are on roads. </a:t>
            </a:r>
            <a:r>
              <a:rPr lang="en"/>
              <a:t>However, more advanced tech-solutions include but not limited to: </a:t>
            </a:r>
            <a:endParaRPr/>
          </a:p>
          <a:p>
            <a:pPr indent="-334327" lvl="0" marL="457200" rtl="0" algn="l">
              <a:spcBef>
                <a:spcPts val="1200"/>
              </a:spcBef>
              <a:spcAft>
                <a:spcPts val="0"/>
              </a:spcAft>
              <a:buSzPct val="100000"/>
              <a:buChar char="●"/>
            </a:pPr>
            <a:r>
              <a:rPr b="1" lang="en"/>
              <a:t>AI emotion recognition to monitor drivers’ condition before driving </a:t>
            </a:r>
            <a:endParaRPr b="1"/>
          </a:p>
          <a:p>
            <a:pPr indent="-334327" lvl="0" marL="457200" rtl="0" algn="l">
              <a:spcBef>
                <a:spcPts val="0"/>
              </a:spcBef>
              <a:spcAft>
                <a:spcPts val="0"/>
              </a:spcAft>
              <a:buSzPct val="100000"/>
              <a:buChar char="●"/>
            </a:pPr>
            <a:r>
              <a:rPr lang="en"/>
              <a:t>Video based vehicle detection particularly for use with existing traffic control system</a:t>
            </a:r>
            <a:endParaRPr/>
          </a:p>
          <a:p>
            <a:pPr indent="-334327" lvl="0" marL="457200" rtl="0" algn="l">
              <a:spcBef>
                <a:spcPts val="0"/>
              </a:spcBef>
              <a:spcAft>
                <a:spcPts val="0"/>
              </a:spcAft>
              <a:buSzPct val="100000"/>
              <a:buChar char="●"/>
            </a:pPr>
            <a:r>
              <a:rPr lang="en"/>
              <a:t>Traffic incident detection and driver warning systems </a:t>
            </a:r>
            <a:endParaRPr/>
          </a:p>
          <a:p>
            <a:pPr indent="-334327" lvl="0" marL="457200" rtl="0" algn="l">
              <a:spcBef>
                <a:spcPts val="0"/>
              </a:spcBef>
              <a:spcAft>
                <a:spcPts val="0"/>
              </a:spcAft>
              <a:buSzPct val="100000"/>
              <a:buChar char="●"/>
            </a:pPr>
            <a:r>
              <a:rPr lang="en"/>
              <a:t>Expert systems to improve the identification of traffic hazards and selection of appropriate countermeasures </a:t>
            </a:r>
            <a:endParaRPr/>
          </a:p>
          <a:p>
            <a:pPr indent="-334327" lvl="0" marL="457200" rtl="0" algn="l">
              <a:spcBef>
                <a:spcPts val="0"/>
              </a:spcBef>
              <a:spcAft>
                <a:spcPts val="0"/>
              </a:spcAft>
              <a:buSzPct val="100000"/>
              <a:buChar char="●"/>
            </a:pPr>
            <a:r>
              <a:rPr lang="en"/>
              <a:t>An in-vehicle recorder of pre-crash vehicle characteristics </a:t>
            </a:r>
            <a:endParaRPr/>
          </a:p>
          <a:p>
            <a:pPr indent="-334327" lvl="0" marL="457200" rtl="0" algn="l">
              <a:spcBef>
                <a:spcPts val="0"/>
              </a:spcBef>
              <a:spcAft>
                <a:spcPts val="0"/>
              </a:spcAft>
              <a:buSzPct val="100000"/>
              <a:buChar char="●"/>
            </a:pPr>
            <a:r>
              <a:rPr lang="en"/>
              <a:t>Automatic vehicle identification technology of speed detection </a:t>
            </a:r>
            <a:endParaRPr/>
          </a:p>
          <a:p>
            <a:pPr indent="-334327" lvl="0" marL="457200" rtl="0" algn="l">
              <a:spcBef>
                <a:spcPts val="0"/>
              </a:spcBef>
              <a:spcAft>
                <a:spcPts val="0"/>
              </a:spcAft>
              <a:buSzPct val="100000"/>
              <a:buChar char="●"/>
            </a:pPr>
            <a:r>
              <a:rPr lang="en"/>
              <a:t>Other traffic control measures </a:t>
            </a:r>
            <a:endParaRPr/>
          </a:p>
          <a:p>
            <a:pPr indent="0" lvl="0" marL="0" rtl="0" algn="r">
              <a:spcBef>
                <a:spcPts val="1200"/>
              </a:spcBef>
              <a:spcAft>
                <a:spcPts val="1200"/>
              </a:spcAft>
              <a:buNone/>
            </a:pPr>
            <a:r>
              <a:rPr lang="en" sz="1050" u="sng">
                <a:solidFill>
                  <a:schemeClr val="accent5"/>
                </a:solidFill>
                <a:latin typeface="Arial"/>
                <a:ea typeface="Arial"/>
                <a:cs typeface="Arial"/>
                <a:sym typeface="Arial"/>
              </a:rPr>
              <a:t>https://trid.trb.org/view/355524</a:t>
            </a:r>
            <a:endParaRPr sz="105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Current laws</a:t>
            </a:r>
            <a:endParaRPr/>
          </a:p>
        </p:txBody>
      </p:sp>
      <p:sp>
        <p:nvSpPr>
          <p:cNvPr id="238" name="Google Shape;238;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team believes that the current laws are broad enough to capture most irresponsible drivers’ conduct. However, the laws should continue to adapt future technological changes in respect on road safety. </a:t>
            </a:r>
            <a:endParaRPr/>
          </a:p>
          <a:p>
            <a:pPr indent="0" lvl="0" marL="0" rtl="0" algn="l">
              <a:spcBef>
                <a:spcPts val="1200"/>
              </a:spcBef>
              <a:spcAft>
                <a:spcPts val="1200"/>
              </a:spcAft>
              <a:buNone/>
            </a:pPr>
            <a:r>
              <a:t/>
            </a:r>
            <a:endParaRPr/>
          </a:p>
        </p:txBody>
      </p:sp>
      <p:pic>
        <p:nvPicPr>
          <p:cNvPr id="239" name="Google Shape;239;p38"/>
          <p:cNvPicPr preferRelativeResize="0"/>
          <p:nvPr/>
        </p:nvPicPr>
        <p:blipFill>
          <a:blip r:embed="rId3">
            <a:alphaModFix/>
          </a:blip>
          <a:stretch>
            <a:fillRect/>
          </a:stretch>
        </p:blipFill>
        <p:spPr>
          <a:xfrm>
            <a:off x="5466524" y="2429000"/>
            <a:ext cx="3217700" cy="2139876"/>
          </a:xfrm>
          <a:prstGeom prst="rect">
            <a:avLst/>
          </a:prstGeom>
          <a:noFill/>
          <a:ln>
            <a:noFill/>
          </a:ln>
        </p:spPr>
      </p:pic>
      <p:sp>
        <p:nvSpPr>
          <p:cNvPr id="240" name="Google Shape;240;p38"/>
          <p:cNvSpPr txBox="1"/>
          <p:nvPr/>
        </p:nvSpPr>
        <p:spPr>
          <a:xfrm>
            <a:off x="3343275" y="4568875"/>
            <a:ext cx="5489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solidFill>
                  <a:schemeClr val="accent5"/>
                </a:solidFill>
                <a:hlinkClick r:id="rId4">
                  <a:extLst>
                    <a:ext uri="{A12FA001-AC4F-418D-AE19-62706E023703}">
                      <ahyp:hlinkClr val="tx"/>
                    </a:ext>
                  </a:extLst>
                </a:hlinkClick>
              </a:rPr>
              <a:t>https://www.google.com/url?sa=i&amp;url=https%3A%2F%2Fstudyqa.com%2Flaw&amp;psig=AOvVaw2XzFCmTlv_V_MFj02zlrQk&amp;ust=1629696444432000&amp;source=images&amp;cd=vfe&amp;ved=0CAsQjRxqFwoTCNCTz8Lyw_ICFQAAAAAdAAAAABAJ</a:t>
            </a:r>
            <a:r>
              <a:rPr lang="en" sz="800"/>
              <a:t> </a:t>
            </a:r>
            <a:endParaRPr sz="800">
              <a:latin typeface="Proxima Nova"/>
              <a:ea typeface="Proxima Nova"/>
              <a:cs typeface="Proxima Nova"/>
              <a:sym typeface="Proxima Nov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Bibliography </a:t>
            </a:r>
            <a:endParaRPr/>
          </a:p>
        </p:txBody>
      </p:sp>
      <p:sp>
        <p:nvSpPr>
          <p:cNvPr id="246" name="Google Shape;246;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000" u="sng">
                <a:solidFill>
                  <a:schemeClr val="hlink"/>
                </a:solidFill>
                <a:latin typeface="Arial"/>
                <a:ea typeface="Arial"/>
                <a:cs typeface="Arial"/>
                <a:sym typeface="Arial"/>
                <a:hlinkClick r:id="rId3"/>
              </a:rPr>
              <a:t>https://eclipsedrivingschool.com.au/blog/road-accidents-australia/</a:t>
            </a:r>
            <a:endParaRPr sz="1000" u="sng">
              <a:solidFill>
                <a:schemeClr val="hlink"/>
              </a:solidFill>
              <a:latin typeface="Arial"/>
              <a:ea typeface="Arial"/>
              <a:cs typeface="Arial"/>
              <a:sym typeface="Arial"/>
            </a:endParaRPr>
          </a:p>
          <a:p>
            <a:pPr indent="0" lvl="0" marL="0" rtl="0" algn="l">
              <a:spcBef>
                <a:spcPts val="1200"/>
              </a:spcBef>
              <a:spcAft>
                <a:spcPts val="0"/>
              </a:spcAft>
              <a:buNone/>
            </a:pPr>
            <a:r>
              <a:rPr lang="en" sz="1000" u="sng">
                <a:solidFill>
                  <a:schemeClr val="hlink"/>
                </a:solidFill>
                <a:latin typeface="Arial"/>
                <a:ea typeface="Arial"/>
                <a:cs typeface="Arial"/>
                <a:sym typeface="Arial"/>
                <a:hlinkClick r:id="rId4"/>
              </a:rPr>
              <a:t>https://www.tmr.qld.gov.au/Safety/Transport-and-road-statistics/Road-safety-statistics.aspx</a:t>
            </a:r>
            <a:endParaRPr sz="1000" u="sng">
              <a:solidFill>
                <a:schemeClr val="hlink"/>
              </a:solidFill>
              <a:latin typeface="Arial"/>
              <a:ea typeface="Arial"/>
              <a:cs typeface="Arial"/>
              <a:sym typeface="Arial"/>
            </a:endParaRPr>
          </a:p>
          <a:p>
            <a:pPr indent="0" lvl="0" marL="0" rtl="0" algn="l">
              <a:lnSpc>
                <a:spcPct val="100000"/>
              </a:lnSpc>
              <a:spcBef>
                <a:spcPts val="1200"/>
              </a:spcBef>
              <a:spcAft>
                <a:spcPts val="0"/>
              </a:spcAft>
              <a:buNone/>
            </a:pPr>
            <a:r>
              <a:rPr lang="en" sz="1000" u="sng">
                <a:solidFill>
                  <a:schemeClr val="accent5"/>
                </a:solidFill>
                <a:hlinkClick r:id="rId5">
                  <a:extLst>
                    <a:ext uri="{A12FA001-AC4F-418D-AE19-62706E023703}">
                      <ahyp:hlinkClr val="tx"/>
                    </a:ext>
                  </a:extLst>
                </a:hlinkClick>
              </a:rPr>
              <a:t>https://www.bitre.gov.au/sites/default/files/documents/road_trauma_australia_2019_statistical_summary.pdf</a:t>
            </a:r>
            <a:endParaRPr sz="1000" u="sng">
              <a:solidFill>
                <a:schemeClr val="hlink"/>
              </a:solidFill>
              <a:latin typeface="Arial"/>
              <a:ea typeface="Arial"/>
              <a:cs typeface="Arial"/>
              <a:sym typeface="Arial"/>
            </a:endParaRPr>
          </a:p>
          <a:p>
            <a:pPr indent="0" lvl="0" marL="0" rtl="0" algn="l">
              <a:spcBef>
                <a:spcPts val="1200"/>
              </a:spcBef>
              <a:spcAft>
                <a:spcPts val="0"/>
              </a:spcAft>
              <a:buNone/>
            </a:pPr>
            <a:r>
              <a:rPr lang="en" sz="1000" u="sng">
                <a:solidFill>
                  <a:schemeClr val="hlink"/>
                </a:solidFill>
                <a:latin typeface="Arial"/>
                <a:ea typeface="Arial"/>
                <a:cs typeface="Arial"/>
                <a:sym typeface="Arial"/>
                <a:hlinkClick r:id="rId6"/>
              </a:rPr>
              <a:t>https://www.mynrma.com.au/cars-and-driving/driver-training-and-licences/resources/how-to-avoid-the-5-most-common-crashes</a:t>
            </a:r>
            <a:endParaRPr sz="1000" u="sng">
              <a:solidFill>
                <a:schemeClr val="hlink"/>
              </a:solidFill>
              <a:latin typeface="Arial"/>
              <a:ea typeface="Arial"/>
              <a:cs typeface="Arial"/>
              <a:sym typeface="Arial"/>
            </a:endParaRPr>
          </a:p>
          <a:p>
            <a:pPr indent="0" lvl="0" marL="0" rtl="0" algn="l">
              <a:spcBef>
                <a:spcPts val="1200"/>
              </a:spcBef>
              <a:spcAft>
                <a:spcPts val="0"/>
              </a:spcAft>
              <a:buNone/>
            </a:pPr>
            <a:r>
              <a:rPr lang="en" sz="1000" u="sng">
                <a:solidFill>
                  <a:schemeClr val="accent5"/>
                </a:solidFill>
                <a:latin typeface="Arial"/>
                <a:ea typeface="Arial"/>
                <a:cs typeface="Arial"/>
                <a:sym typeface="Arial"/>
                <a:hlinkClick r:id="rId7">
                  <a:extLst>
                    <a:ext uri="{A12FA001-AC4F-418D-AE19-62706E023703}">
                      <ahyp:hlinkClr val="tx"/>
                    </a:ext>
                  </a:extLst>
                </a:hlinkClick>
              </a:rPr>
              <a:t>https://arashlaw.com/20-safe-driving-technologies-available-for-cars-that-help-prevent-accidents/</a:t>
            </a:r>
            <a:endParaRPr sz="1000">
              <a:solidFill>
                <a:srgbClr val="000000"/>
              </a:solidFill>
            </a:endParaRPr>
          </a:p>
          <a:p>
            <a:pPr indent="0" lvl="0" marL="0" rtl="0" algn="l">
              <a:spcBef>
                <a:spcPts val="1200"/>
              </a:spcBef>
              <a:spcAft>
                <a:spcPts val="0"/>
              </a:spcAft>
              <a:buNone/>
            </a:pPr>
            <a:r>
              <a:rPr lang="en" sz="1000" u="sng">
                <a:solidFill>
                  <a:schemeClr val="hlink"/>
                </a:solidFill>
                <a:latin typeface="Arial"/>
                <a:ea typeface="Arial"/>
                <a:cs typeface="Arial"/>
                <a:sym typeface="Arial"/>
                <a:hlinkClick r:id="rId8"/>
              </a:rPr>
              <a:t>https://trid.trb.org/view/355524</a:t>
            </a:r>
            <a:endParaRPr sz="1000" u="sng">
              <a:solidFill>
                <a:schemeClr val="accent5"/>
              </a:solidFill>
              <a:latin typeface="Arial"/>
              <a:ea typeface="Arial"/>
              <a:cs typeface="Arial"/>
              <a:sym typeface="Arial"/>
            </a:endParaRPr>
          </a:p>
          <a:p>
            <a:pPr indent="0" lvl="0" marL="0" rtl="0" algn="l">
              <a:lnSpc>
                <a:spcPct val="100000"/>
              </a:lnSpc>
              <a:spcBef>
                <a:spcPts val="1200"/>
              </a:spcBef>
              <a:spcAft>
                <a:spcPts val="0"/>
              </a:spcAft>
              <a:buNone/>
            </a:pPr>
            <a:r>
              <a:rPr lang="en" sz="1000" u="sng">
                <a:solidFill>
                  <a:schemeClr val="accent5"/>
                </a:solidFill>
                <a:latin typeface="Arial"/>
                <a:ea typeface="Arial"/>
                <a:cs typeface="Arial"/>
                <a:sym typeface="Arial"/>
                <a:hlinkClick r:id="rId9">
                  <a:extLst>
                    <a:ext uri="{A12FA001-AC4F-418D-AE19-62706E023703}">
                      <ahyp:hlinkClr val="tx"/>
                    </a:ext>
                  </a:extLst>
                </a:hlinkClick>
              </a:rPr>
              <a:t>https://www.google.com/url?sa=i&amp;url=https%3A%2F%2Fwww.abc.net.au%2Fnews%2F2021-06-23%2Fqld-townsville-triple-fatal-road-accident-man-in-custody%2F100236392&amp;psig=AOvVaw2M3yQo907HD7pIVdLs9k3p&amp;ust=1629696067504000&amp;source=images&amp;cd=vfe&amp;ved=0CAsQjRxqFwoTCJiqxIzxw_ICFQAAAAAdAAAAABAi</a:t>
            </a:r>
            <a:r>
              <a:rPr lang="en" sz="1000">
                <a:solidFill>
                  <a:srgbClr val="000000"/>
                </a:solidFill>
                <a:latin typeface="Arial"/>
                <a:ea typeface="Arial"/>
                <a:cs typeface="Arial"/>
                <a:sym typeface="Arial"/>
              </a:rPr>
              <a:t> </a:t>
            </a:r>
            <a:endParaRPr sz="10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0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en" sz="1000" u="sng">
                <a:solidFill>
                  <a:schemeClr val="accent5"/>
                </a:solidFill>
                <a:latin typeface="Arial"/>
                <a:ea typeface="Arial"/>
                <a:cs typeface="Arial"/>
                <a:sym typeface="Arial"/>
                <a:hlinkClick r:id="rId10">
                  <a:extLst>
                    <a:ext uri="{A12FA001-AC4F-418D-AE19-62706E023703}">
                      <ahyp:hlinkClr val="tx"/>
                    </a:ext>
                  </a:extLst>
                </a:hlinkClick>
              </a:rPr>
              <a:t>https://www.google.com/url?sa=i&amp;url=https%3A%2F%2Fwww.abc.net.au%2Fnews%2F2021-03-07%2Fpolice-plea-after-horror-long-weekend-on-victorian-roads%2F13225064&amp;psig=AOvVaw2M3yQo907HD7pIVdLs9k3p&amp;ust=1629696067504000&amp;source=images&amp;cd=vfe&amp;ved=0CAsQjRxqFwoTCJiqxIzxw_ICFQAAAAAdAAAAABAp</a:t>
            </a:r>
            <a:r>
              <a:rPr lang="en" sz="1000">
                <a:solidFill>
                  <a:srgbClr val="000000"/>
                </a:solidFill>
                <a:latin typeface="Arial"/>
                <a:ea typeface="Arial"/>
                <a:cs typeface="Arial"/>
                <a:sym typeface="Arial"/>
              </a:rPr>
              <a:t> </a:t>
            </a:r>
            <a:endParaRPr sz="10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0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en" sz="1000" u="sng">
                <a:solidFill>
                  <a:schemeClr val="hlink"/>
                </a:solidFill>
                <a:latin typeface="Arial"/>
                <a:ea typeface="Arial"/>
                <a:cs typeface="Arial"/>
                <a:sym typeface="Arial"/>
                <a:hlinkClick r:id="rId11"/>
              </a:rPr>
              <a:t>https://www.google.com/url?sa=i&amp;url=https%3A%2F%2Fstudyqa.com%2Flaw&amp;psig=AOvVaw2XzFCmTlv_V_MFj02zlrQk&amp;ust=1629696444432000&amp;source=images&amp;cd=vfe&amp;ved=0CAsQjRxqFwoTCNCTz8Lyw_ICFQAAAAAdAAAAABAJ</a:t>
            </a:r>
            <a:r>
              <a:rPr lang="en" sz="1000">
                <a:solidFill>
                  <a:srgbClr val="000000"/>
                </a:solidFill>
                <a:latin typeface="Arial"/>
                <a:ea typeface="Arial"/>
                <a:cs typeface="Arial"/>
                <a:sym typeface="Arial"/>
              </a:rPr>
              <a:t> </a:t>
            </a:r>
            <a:endParaRPr sz="10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000">
              <a:solidFill>
                <a:srgbClr val="000000"/>
              </a:solidFill>
              <a:latin typeface="Arial"/>
              <a:ea typeface="Arial"/>
              <a:cs typeface="Arial"/>
              <a:sym typeface="Arial"/>
            </a:endParaRPr>
          </a:p>
          <a:p>
            <a:pPr indent="0" lvl="0" marL="0" rtl="0" algn="l">
              <a:spcBef>
                <a:spcPts val="1200"/>
              </a:spcBef>
              <a:spcAft>
                <a:spcPts val="0"/>
              </a:spcAft>
              <a:buNone/>
            </a:pPr>
            <a:r>
              <a:t/>
            </a:r>
            <a:endParaRPr sz="1000" u="sng">
              <a:solidFill>
                <a:schemeClr val="accent5"/>
              </a:solidFill>
              <a:latin typeface="Arial"/>
              <a:ea typeface="Arial"/>
              <a:cs typeface="Arial"/>
              <a:sym typeface="Arial"/>
            </a:endParaRPr>
          </a:p>
          <a:p>
            <a:pPr indent="0" lvl="0" marL="0" rtl="0" algn="l">
              <a:spcBef>
                <a:spcPts val="1200"/>
              </a:spcBef>
              <a:spcAft>
                <a:spcPts val="0"/>
              </a:spcAft>
              <a:buNone/>
            </a:pPr>
            <a:r>
              <a:t/>
            </a:r>
            <a:endParaRPr sz="1000">
              <a:solidFill>
                <a:srgbClr val="000000"/>
              </a:solidFill>
            </a:endParaRPr>
          </a:p>
          <a:p>
            <a:pPr indent="0" lvl="0" marL="0" rtl="0" algn="l">
              <a:spcBef>
                <a:spcPts val="1200"/>
              </a:spcBef>
              <a:spcAft>
                <a:spcPts val="1200"/>
              </a:spcAft>
              <a:buNone/>
            </a:pPr>
            <a:r>
              <a:t/>
            </a:r>
            <a:endParaRPr sz="1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Purpose </a:t>
            </a:r>
            <a:endParaRPr/>
          </a:p>
        </p:txBody>
      </p:sp>
      <p:sp>
        <p:nvSpPr>
          <p:cNvPr id="70" name="Google Shape;70;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purpose of this project is to provide a summary of the historical car crash data from Queensland roads, and to design an original tech-solution that can help minimise or prevent the frequency of car crash accidents. </a:t>
            </a:r>
            <a:endParaRPr/>
          </a:p>
        </p:txBody>
      </p:sp>
      <p:pic>
        <p:nvPicPr>
          <p:cNvPr id="71" name="Google Shape;71;p15"/>
          <p:cNvPicPr preferRelativeResize="0"/>
          <p:nvPr/>
        </p:nvPicPr>
        <p:blipFill>
          <a:blip r:embed="rId3">
            <a:alphaModFix/>
          </a:blip>
          <a:stretch>
            <a:fillRect/>
          </a:stretch>
        </p:blipFill>
        <p:spPr>
          <a:xfrm>
            <a:off x="642612" y="2714150"/>
            <a:ext cx="2879776" cy="1620300"/>
          </a:xfrm>
          <a:prstGeom prst="rect">
            <a:avLst/>
          </a:prstGeom>
          <a:noFill/>
          <a:ln>
            <a:noFill/>
          </a:ln>
        </p:spPr>
      </p:pic>
      <p:sp>
        <p:nvSpPr>
          <p:cNvPr id="72" name="Google Shape;72;p15"/>
          <p:cNvSpPr txBox="1"/>
          <p:nvPr/>
        </p:nvSpPr>
        <p:spPr>
          <a:xfrm>
            <a:off x="311688" y="4334450"/>
            <a:ext cx="36507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solidFill>
                  <a:schemeClr val="hlink"/>
                </a:solidFill>
                <a:hlinkClick r:id="rId4"/>
              </a:rPr>
              <a:t>https://www.google.com/url?sa=i&amp;url=https%3A%2F%2Fwww.abc.net.au%2Fnews%2F2021-06-23%2Fqld-townsville-triple-fatal-road-accident-man-in-custody%2F100236392&amp;psig=AOvVaw2M3yQo907HD7pIVdLs9k3p&amp;ust=1629696067504000&amp;source=images&amp;cd=vfe&amp;ved=0CAsQjRxqFwoTCJiqxIzxw_ICFQAAAAAdAAAAABAi</a:t>
            </a:r>
            <a:r>
              <a:rPr lang="en" sz="800"/>
              <a:t> </a:t>
            </a:r>
            <a:endParaRPr sz="800"/>
          </a:p>
        </p:txBody>
      </p:sp>
      <p:pic>
        <p:nvPicPr>
          <p:cNvPr id="73" name="Google Shape;73;p15"/>
          <p:cNvPicPr preferRelativeResize="0"/>
          <p:nvPr/>
        </p:nvPicPr>
        <p:blipFill>
          <a:blip r:embed="rId5">
            <a:alphaModFix/>
          </a:blip>
          <a:stretch>
            <a:fillRect/>
          </a:stretch>
        </p:blipFill>
        <p:spPr>
          <a:xfrm>
            <a:off x="4957463" y="2714150"/>
            <a:ext cx="2879776" cy="1620300"/>
          </a:xfrm>
          <a:prstGeom prst="rect">
            <a:avLst/>
          </a:prstGeom>
          <a:noFill/>
          <a:ln>
            <a:noFill/>
          </a:ln>
        </p:spPr>
      </p:pic>
      <p:sp>
        <p:nvSpPr>
          <p:cNvPr id="74" name="Google Shape;74;p15"/>
          <p:cNvSpPr txBox="1"/>
          <p:nvPr/>
        </p:nvSpPr>
        <p:spPr>
          <a:xfrm>
            <a:off x="4571988" y="4334450"/>
            <a:ext cx="36507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solidFill>
                  <a:schemeClr val="hlink"/>
                </a:solidFill>
                <a:hlinkClick r:id="rId6"/>
              </a:rPr>
              <a:t>https://www.google.com/url?sa=i&amp;url=https%3A%2F%2Fwww.abc.net.au%2Fnews%2F2021-03-07%2Fpolice-plea-after-horror-long-weekend-on-victorian-roads%2F13225064&amp;psig=AOvVaw2M3yQo907HD7pIVdLs9k3p&amp;ust=1629696067504000&amp;source=images&amp;cd=vfe&amp;ved=0CAsQjRxqFwoTCJiqxIzxw_ICFQAAAAAdAAAAABAp</a:t>
            </a:r>
            <a:r>
              <a:rPr lang="en" sz="800"/>
              <a:t> </a:t>
            </a:r>
            <a:endParaRPr sz="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selected</a:t>
            </a:r>
            <a:endParaRPr/>
          </a:p>
        </p:txBody>
      </p:sp>
      <p:sp>
        <p:nvSpPr>
          <p:cNvPr id="80" name="Google Shape;80;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data presented within this project has been extracted from the </a:t>
            </a:r>
            <a:r>
              <a:rPr lang="en"/>
              <a:t>Queensland</a:t>
            </a:r>
            <a:r>
              <a:rPr lang="en"/>
              <a:t> Government’s Open Data Portal. The datasets contain information on location and characteristics of crashes in Queensland for all reported Road Traffic Crashes occurred from 1 January 2001 to 31 December 2020, Fatal Road Traffic Crashes to 31 December 2020, Hospitalisation, Medical Treatment and Minor Injury Crashes to 31 December 2020 and Property Damage only crashes to 31 December 2010. It is to note that not all characteristics are to be analysed in this project due to restricted </a:t>
            </a:r>
            <a:r>
              <a:rPr lang="en"/>
              <a:t>time frame</a:t>
            </a:r>
            <a:r>
              <a:rPr lang="en"/>
              <a:t> and extremely large size of datasets. </a:t>
            </a:r>
            <a:endParaRPr/>
          </a:p>
        </p:txBody>
      </p:sp>
      <p:sp>
        <p:nvSpPr>
          <p:cNvPr id="81" name="Google Shape;81;p16"/>
          <p:cNvSpPr txBox="1"/>
          <p:nvPr/>
        </p:nvSpPr>
        <p:spPr>
          <a:xfrm>
            <a:off x="3849825" y="4629150"/>
            <a:ext cx="5159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Proxima Nova"/>
                <a:ea typeface="Proxima Nova"/>
                <a:cs typeface="Proxima Nova"/>
                <a:sym typeface="Proxima Nova"/>
                <a:hlinkClick r:id="rId3"/>
              </a:rPr>
              <a:t>https://www.tmr.qld.gov.au/Safety/Transport-and-road-statistics/Road-safety-statistics.aspx</a:t>
            </a:r>
            <a:r>
              <a:rPr lang="en" sz="1000">
                <a:latin typeface="Proxima Nova"/>
                <a:ea typeface="Proxima Nova"/>
                <a:cs typeface="Proxima Nova"/>
                <a:sym typeface="Proxima Nova"/>
              </a:rPr>
              <a:t> </a:t>
            </a:r>
            <a:endParaRPr sz="1000">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High fatalities of Car Crash </a:t>
            </a:r>
            <a:endParaRPr/>
          </a:p>
        </p:txBody>
      </p:sp>
      <p:sp>
        <p:nvSpPr>
          <p:cNvPr id="87" name="Google Shape;87;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000000"/>
                </a:solidFill>
                <a:latin typeface="Calibri"/>
                <a:ea typeface="Calibri"/>
                <a:cs typeface="Calibri"/>
                <a:sym typeface="Calibri"/>
              </a:rPr>
              <a:t>According to the Latest Weekly Road Facility Report from the Depart of Transport and Main Roads, during 1 January 2020 to 31 December 2020, there were 277 fatalities as a result of crashes within Queensland, which is 57 fatalities (or 25.9%) greater than the same period for the previous year and 36 fatalities (or 14.8%) greater than the previous five-year average or the same period.</a:t>
            </a:r>
            <a:endParaRPr/>
          </a:p>
        </p:txBody>
      </p:sp>
      <p:sp>
        <p:nvSpPr>
          <p:cNvPr id="88" name="Google Shape;88;p17"/>
          <p:cNvSpPr txBox="1"/>
          <p:nvPr/>
        </p:nvSpPr>
        <p:spPr>
          <a:xfrm>
            <a:off x="3849825" y="4629150"/>
            <a:ext cx="5159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Proxima Nova"/>
                <a:ea typeface="Proxima Nova"/>
                <a:cs typeface="Proxima Nova"/>
                <a:sym typeface="Proxima Nova"/>
                <a:hlinkClick r:id="rId3"/>
              </a:rPr>
              <a:t>https://www.tmr.qld.gov.au/Safety/Transport-and-road-statistics/Road-safety-statistics.aspx</a:t>
            </a:r>
            <a:r>
              <a:rPr lang="en" sz="1000">
                <a:latin typeface="Proxima Nova"/>
                <a:ea typeface="Proxima Nova"/>
                <a:cs typeface="Proxima Nova"/>
                <a:sym typeface="Proxima Nova"/>
              </a:rPr>
              <a:t> </a:t>
            </a:r>
            <a:endParaRPr sz="1000">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Common car crash natures</a:t>
            </a:r>
            <a:endParaRPr/>
          </a:p>
        </p:txBody>
      </p:sp>
      <p:sp>
        <p:nvSpPr>
          <p:cNvPr id="94" name="Google Shape;94;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According to Australia 2019 Road Trauma Summary, Road crashes often involved six types of situations: </a:t>
            </a:r>
            <a:endParaRPr/>
          </a:p>
          <a:p>
            <a:pPr indent="-330200" lvl="0" marL="457200" rtl="0" algn="l">
              <a:lnSpc>
                <a:spcPct val="100000"/>
              </a:lnSpc>
              <a:spcBef>
                <a:spcPts val="1200"/>
              </a:spcBef>
              <a:spcAft>
                <a:spcPts val="0"/>
              </a:spcAft>
              <a:buSzPts val="1600"/>
              <a:buChar char="●"/>
            </a:pPr>
            <a:r>
              <a:rPr lang="en" sz="1600"/>
              <a:t>Pedestrians</a:t>
            </a:r>
            <a:endParaRPr sz="1600"/>
          </a:p>
          <a:p>
            <a:pPr indent="-330200" lvl="0" marL="457200" rtl="0" algn="l">
              <a:lnSpc>
                <a:spcPct val="100000"/>
              </a:lnSpc>
              <a:spcBef>
                <a:spcPts val="0"/>
              </a:spcBef>
              <a:spcAft>
                <a:spcPts val="0"/>
              </a:spcAft>
              <a:buSzPts val="1600"/>
              <a:buChar char="●"/>
            </a:pPr>
            <a:r>
              <a:rPr lang="en" sz="1600"/>
              <a:t>Same Directions </a:t>
            </a:r>
            <a:endParaRPr sz="1600"/>
          </a:p>
          <a:p>
            <a:pPr indent="-317500" lvl="1" marL="914400" rtl="0" algn="l">
              <a:lnSpc>
                <a:spcPct val="100000"/>
              </a:lnSpc>
              <a:spcBef>
                <a:spcPts val="0"/>
              </a:spcBef>
              <a:spcAft>
                <a:spcPts val="0"/>
              </a:spcAft>
              <a:buSzPts val="1400"/>
              <a:buChar char="➢"/>
            </a:pPr>
            <a:r>
              <a:rPr lang="en"/>
              <a:t>Rear-end collisions, Sideswipe</a:t>
            </a:r>
            <a:endParaRPr/>
          </a:p>
          <a:p>
            <a:pPr indent="-330200" lvl="0" marL="457200" rtl="0" algn="l">
              <a:lnSpc>
                <a:spcPct val="100000"/>
              </a:lnSpc>
              <a:spcBef>
                <a:spcPts val="0"/>
              </a:spcBef>
              <a:spcAft>
                <a:spcPts val="0"/>
              </a:spcAft>
              <a:buSzPts val="1600"/>
              <a:buChar char="●"/>
            </a:pPr>
            <a:r>
              <a:rPr lang="en" sz="1600"/>
              <a:t>Adjacent Directions</a:t>
            </a:r>
            <a:endParaRPr sz="1600"/>
          </a:p>
          <a:p>
            <a:pPr indent="-317500" lvl="1" marL="914400" rtl="0" algn="l">
              <a:lnSpc>
                <a:spcPct val="100000"/>
              </a:lnSpc>
              <a:spcBef>
                <a:spcPts val="0"/>
              </a:spcBef>
              <a:spcAft>
                <a:spcPts val="0"/>
              </a:spcAft>
              <a:buSzPts val="1400"/>
              <a:buChar char="➢"/>
            </a:pPr>
            <a:r>
              <a:rPr lang="en"/>
              <a:t>Side-on crashes</a:t>
            </a:r>
            <a:endParaRPr/>
          </a:p>
          <a:p>
            <a:pPr indent="-330200" lvl="0" marL="457200" rtl="0" algn="l">
              <a:lnSpc>
                <a:spcPct val="100000"/>
              </a:lnSpc>
              <a:spcBef>
                <a:spcPts val="0"/>
              </a:spcBef>
              <a:spcAft>
                <a:spcPts val="0"/>
              </a:spcAft>
              <a:buSzPts val="1600"/>
              <a:buChar char="●"/>
            </a:pPr>
            <a:r>
              <a:rPr lang="en" sz="1600"/>
              <a:t>Opposing Directions</a:t>
            </a:r>
            <a:endParaRPr sz="1600"/>
          </a:p>
          <a:p>
            <a:pPr indent="-317500" lvl="1" marL="914400" rtl="0" algn="l">
              <a:lnSpc>
                <a:spcPct val="100000"/>
              </a:lnSpc>
              <a:spcBef>
                <a:spcPts val="0"/>
              </a:spcBef>
              <a:spcAft>
                <a:spcPts val="0"/>
              </a:spcAft>
              <a:buSzPts val="1400"/>
              <a:buChar char="➢"/>
            </a:pPr>
            <a:r>
              <a:rPr lang="en"/>
              <a:t>Head-on crashes</a:t>
            </a:r>
            <a:endParaRPr/>
          </a:p>
          <a:p>
            <a:pPr indent="-330200" lvl="0" marL="457200" rtl="0" algn="l">
              <a:lnSpc>
                <a:spcPct val="100000"/>
              </a:lnSpc>
              <a:spcBef>
                <a:spcPts val="0"/>
              </a:spcBef>
              <a:spcAft>
                <a:spcPts val="0"/>
              </a:spcAft>
              <a:buSzPts val="1600"/>
              <a:buChar char="●"/>
            </a:pPr>
            <a:r>
              <a:rPr lang="en" sz="1600"/>
              <a:t>Non-collision</a:t>
            </a:r>
            <a:endParaRPr sz="1600"/>
          </a:p>
          <a:p>
            <a:pPr indent="-317500" lvl="1" marL="914400" rtl="0" algn="l">
              <a:lnSpc>
                <a:spcPct val="100000"/>
              </a:lnSpc>
              <a:spcBef>
                <a:spcPts val="0"/>
              </a:spcBef>
              <a:spcAft>
                <a:spcPts val="0"/>
              </a:spcAft>
              <a:buSzPts val="1400"/>
              <a:buChar char="➢"/>
            </a:pPr>
            <a:r>
              <a:rPr lang="en" sz="1400"/>
              <a:t>Off-path straight &amp; curved crashes</a:t>
            </a:r>
            <a:endParaRPr sz="1600"/>
          </a:p>
        </p:txBody>
      </p:sp>
      <p:sp>
        <p:nvSpPr>
          <p:cNvPr id="95" name="Google Shape;95;p18"/>
          <p:cNvSpPr txBox="1"/>
          <p:nvPr/>
        </p:nvSpPr>
        <p:spPr>
          <a:xfrm>
            <a:off x="3362300" y="4703625"/>
            <a:ext cx="5568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latin typeface="Proxima Nova"/>
                <a:ea typeface="Proxima Nova"/>
                <a:cs typeface="Proxima Nova"/>
                <a:sym typeface="Proxima Nova"/>
                <a:hlinkClick r:id="rId3"/>
              </a:rPr>
              <a:t>https://www.bitre.gov.au/sites/default/files/documents/road_trauma_australia_2019_statistical_summary.pdf</a:t>
            </a:r>
            <a:endParaRPr sz="900">
              <a:latin typeface="Proxima Nova"/>
              <a:ea typeface="Proxima Nova"/>
              <a:cs typeface="Proxima Nova"/>
              <a:sym typeface="Proxima Nova"/>
            </a:endParaRPr>
          </a:p>
        </p:txBody>
      </p:sp>
      <p:pic>
        <p:nvPicPr>
          <p:cNvPr id="96" name="Google Shape;96;p18"/>
          <p:cNvPicPr preferRelativeResize="0"/>
          <p:nvPr/>
        </p:nvPicPr>
        <p:blipFill rotWithShape="1">
          <a:blip r:embed="rId4">
            <a:alphaModFix/>
          </a:blip>
          <a:srcRect b="0" l="3213" r="0" t="0"/>
          <a:stretch/>
        </p:blipFill>
        <p:spPr>
          <a:xfrm>
            <a:off x="4045550" y="1995000"/>
            <a:ext cx="4885650" cy="2161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Six most common </a:t>
            </a:r>
            <a:r>
              <a:rPr lang="en"/>
              <a:t>causes</a:t>
            </a:r>
            <a:r>
              <a:rPr lang="en"/>
              <a:t> of road accidents</a:t>
            </a:r>
            <a:endParaRPr/>
          </a:p>
        </p:txBody>
      </p:sp>
      <p:sp>
        <p:nvSpPr>
          <p:cNvPr id="102" name="Google Shape;102;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Speeding </a:t>
            </a:r>
            <a:endParaRPr/>
          </a:p>
          <a:p>
            <a:pPr indent="-342900" lvl="0" marL="457200" rtl="0" algn="l">
              <a:spcBef>
                <a:spcPts val="0"/>
              </a:spcBef>
              <a:spcAft>
                <a:spcPts val="0"/>
              </a:spcAft>
              <a:buSzPts val="1800"/>
              <a:buChar char="●"/>
            </a:pPr>
            <a:r>
              <a:rPr lang="en"/>
              <a:t>Drunk </a:t>
            </a:r>
            <a:r>
              <a:rPr lang="en"/>
              <a:t>driving</a:t>
            </a:r>
            <a:r>
              <a:rPr lang="en"/>
              <a:t> </a:t>
            </a:r>
            <a:endParaRPr/>
          </a:p>
          <a:p>
            <a:pPr indent="-342900" lvl="0" marL="457200" rtl="0" algn="l">
              <a:spcBef>
                <a:spcPts val="0"/>
              </a:spcBef>
              <a:spcAft>
                <a:spcPts val="0"/>
              </a:spcAft>
              <a:buSzPts val="1800"/>
              <a:buChar char="●"/>
            </a:pPr>
            <a:r>
              <a:rPr lang="en"/>
              <a:t>Failing to give way </a:t>
            </a:r>
            <a:endParaRPr/>
          </a:p>
          <a:p>
            <a:pPr indent="-342900" lvl="0" marL="457200" rtl="0" algn="l">
              <a:spcBef>
                <a:spcPts val="0"/>
              </a:spcBef>
              <a:spcAft>
                <a:spcPts val="0"/>
              </a:spcAft>
              <a:buSzPts val="1800"/>
              <a:buChar char="●"/>
            </a:pPr>
            <a:r>
              <a:rPr lang="en"/>
              <a:t>Fatigue and drowsiness </a:t>
            </a:r>
            <a:endParaRPr/>
          </a:p>
          <a:p>
            <a:pPr indent="-342900" lvl="0" marL="457200" rtl="0" algn="l">
              <a:spcBef>
                <a:spcPts val="0"/>
              </a:spcBef>
              <a:spcAft>
                <a:spcPts val="0"/>
              </a:spcAft>
              <a:buSzPts val="1800"/>
              <a:buChar char="●"/>
            </a:pPr>
            <a:r>
              <a:rPr lang="en"/>
              <a:t>Distraction</a:t>
            </a:r>
            <a:endParaRPr/>
          </a:p>
          <a:p>
            <a:pPr indent="-342900" lvl="0" marL="457200" rtl="0" algn="l">
              <a:spcBef>
                <a:spcPts val="0"/>
              </a:spcBef>
              <a:spcAft>
                <a:spcPts val="0"/>
              </a:spcAft>
              <a:buSzPts val="1800"/>
              <a:buChar char="●"/>
            </a:pPr>
            <a:r>
              <a:rPr lang="en"/>
              <a:t>Vehicle defects </a:t>
            </a:r>
            <a:endParaRPr/>
          </a:p>
        </p:txBody>
      </p:sp>
      <p:sp>
        <p:nvSpPr>
          <p:cNvPr id="103" name="Google Shape;103;p19"/>
          <p:cNvSpPr txBox="1"/>
          <p:nvPr/>
        </p:nvSpPr>
        <p:spPr>
          <a:xfrm>
            <a:off x="4933200" y="4746050"/>
            <a:ext cx="3899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Proxima Nova"/>
                <a:ea typeface="Proxima Nova"/>
                <a:cs typeface="Proxima Nova"/>
                <a:sym typeface="Proxima Nova"/>
                <a:hlinkClick r:id="rId3"/>
              </a:rPr>
              <a:t>https://eclipsedrivingschool.com.au/blog/road-accidents-australia/</a:t>
            </a:r>
            <a:r>
              <a:rPr lang="en" sz="1000">
                <a:latin typeface="Proxima Nova"/>
                <a:ea typeface="Proxima Nova"/>
                <a:cs typeface="Proxima Nova"/>
                <a:sym typeface="Proxima Nova"/>
              </a:rPr>
              <a:t> </a:t>
            </a:r>
            <a:endParaRPr sz="1000">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Speeding </a:t>
            </a:r>
            <a:endParaRPr/>
          </a:p>
        </p:txBody>
      </p:sp>
      <p:sp>
        <p:nvSpPr>
          <p:cNvPr id="109" name="Google Shape;109;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lang="en" sz="1600">
                <a:solidFill>
                  <a:srgbClr val="000000"/>
                </a:solidFill>
                <a:latin typeface="Arial"/>
                <a:ea typeface="Arial"/>
                <a:cs typeface="Arial"/>
                <a:sym typeface="Arial"/>
              </a:rPr>
              <a:t>Speeding is the most common cause of fatal road accidents in Australia. There are certain risks you face as the driver:</a:t>
            </a:r>
            <a:endParaRPr sz="1600">
              <a:solidFill>
                <a:srgbClr val="000000"/>
              </a:solidFill>
              <a:latin typeface="Arial"/>
              <a:ea typeface="Arial"/>
              <a:cs typeface="Arial"/>
              <a:sym typeface="Arial"/>
            </a:endParaRPr>
          </a:p>
          <a:p>
            <a:pPr indent="-330200" lvl="0" marL="457200" rtl="0" algn="l">
              <a:lnSpc>
                <a:spcPct val="100000"/>
              </a:lnSpc>
              <a:spcBef>
                <a:spcPts val="1200"/>
              </a:spcBef>
              <a:spcAft>
                <a:spcPts val="0"/>
              </a:spcAft>
              <a:buClr>
                <a:srgbClr val="000000"/>
              </a:buClr>
              <a:buSzPts val="1600"/>
              <a:buFont typeface="Arial"/>
              <a:buChar char="●"/>
            </a:pPr>
            <a:r>
              <a:rPr lang="en" sz="1600">
                <a:solidFill>
                  <a:srgbClr val="000000"/>
                </a:solidFill>
                <a:latin typeface="Arial"/>
                <a:ea typeface="Arial"/>
                <a:cs typeface="Arial"/>
                <a:sym typeface="Arial"/>
              </a:rPr>
              <a:t>You can lose control of the vehicle</a:t>
            </a:r>
            <a:endParaRPr sz="1600">
              <a:solidFill>
                <a:srgbClr val="000000"/>
              </a:solidFill>
              <a:latin typeface="Arial"/>
              <a:ea typeface="Arial"/>
              <a:cs typeface="Arial"/>
              <a:sym typeface="Arial"/>
            </a:endParaRPr>
          </a:p>
          <a:p>
            <a:pPr indent="-330200" lvl="0" marL="457200" rtl="0" algn="l">
              <a:lnSpc>
                <a:spcPct val="100000"/>
              </a:lnSpc>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You reduce your capacity to </a:t>
            </a:r>
            <a:r>
              <a:rPr lang="en" sz="1600">
                <a:solidFill>
                  <a:srgbClr val="000000"/>
                </a:solidFill>
                <a:latin typeface="Arial"/>
                <a:ea typeface="Arial"/>
                <a:cs typeface="Arial"/>
                <a:sym typeface="Arial"/>
              </a:rPr>
              <a:t>break</a:t>
            </a:r>
            <a:r>
              <a:rPr lang="en" sz="1600">
                <a:solidFill>
                  <a:srgbClr val="000000"/>
                </a:solidFill>
                <a:latin typeface="Arial"/>
                <a:ea typeface="Arial"/>
                <a:cs typeface="Arial"/>
                <a:sym typeface="Arial"/>
              </a:rPr>
              <a:t> within a safe distance behind another vehicle</a:t>
            </a:r>
            <a:endParaRPr sz="1600">
              <a:solidFill>
                <a:srgbClr val="000000"/>
              </a:solidFill>
              <a:latin typeface="Arial"/>
              <a:ea typeface="Arial"/>
              <a:cs typeface="Arial"/>
              <a:sym typeface="Arial"/>
            </a:endParaRPr>
          </a:p>
          <a:p>
            <a:pPr indent="-330200" lvl="0" marL="457200" rtl="0" algn="l">
              <a:lnSpc>
                <a:spcPct val="100000"/>
              </a:lnSpc>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You increase the distance necessary to stop your vehicle safely</a:t>
            </a:r>
            <a:endParaRPr sz="1600">
              <a:solidFill>
                <a:srgbClr val="000000"/>
              </a:solidFill>
              <a:latin typeface="Arial"/>
              <a:ea typeface="Arial"/>
              <a:cs typeface="Arial"/>
              <a:sym typeface="Arial"/>
            </a:endParaRPr>
          </a:p>
          <a:p>
            <a:pPr indent="-330200" lvl="0" marL="457200" rtl="0" algn="l">
              <a:lnSpc>
                <a:spcPct val="100000"/>
              </a:lnSpc>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You decrease the reaction time you need to adjust to sudden changes on the road</a:t>
            </a:r>
            <a:endParaRPr sz="1600">
              <a:solidFill>
                <a:srgbClr val="000000"/>
              </a:solidFill>
              <a:latin typeface="Arial"/>
              <a:ea typeface="Arial"/>
              <a:cs typeface="Arial"/>
              <a:sym typeface="Arial"/>
            </a:endParaRPr>
          </a:p>
          <a:p>
            <a:pPr indent="-330200" lvl="0" marL="457200" rtl="0" algn="l">
              <a:lnSpc>
                <a:spcPct val="100000"/>
              </a:lnSpc>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You expose yourself and your passengers to undue road accident risks and possibly severe damage and injuries</a:t>
            </a:r>
            <a:endParaRPr sz="1600">
              <a:solidFill>
                <a:srgbClr val="000000"/>
              </a:solidFill>
              <a:latin typeface="Arial"/>
              <a:ea typeface="Arial"/>
              <a:cs typeface="Arial"/>
              <a:sym typeface="Arial"/>
            </a:endParaRPr>
          </a:p>
          <a:p>
            <a:pPr indent="0" lvl="0" marL="0" rtl="0" algn="l">
              <a:lnSpc>
                <a:spcPct val="100000"/>
              </a:lnSpc>
              <a:spcBef>
                <a:spcPts val="1200"/>
              </a:spcBef>
              <a:spcAft>
                <a:spcPts val="0"/>
              </a:spcAft>
              <a:buNone/>
            </a:pPr>
            <a:r>
              <a:rPr lang="en" sz="1600">
                <a:solidFill>
                  <a:srgbClr val="000000"/>
                </a:solidFill>
                <a:latin typeface="Arial"/>
                <a:ea typeface="Arial"/>
                <a:cs typeface="Arial"/>
                <a:sym typeface="Arial"/>
              </a:rPr>
              <a:t>During 1 January 2020 to 31 December 2020, there were 69 fatalities as a result of crashes involving speeding drivers/riders within Queensland, which is 18 fatalities (or 35.3%) greater than the same period for the previous year and 13 fatalities (or 23.2%) greater than the previous five-year average or the same period.</a:t>
            </a:r>
            <a:endParaRPr sz="1600">
              <a:solidFill>
                <a:srgbClr val="000000"/>
              </a:solidFill>
              <a:latin typeface="Arial"/>
              <a:ea typeface="Arial"/>
              <a:cs typeface="Arial"/>
              <a:sym typeface="Arial"/>
            </a:endParaRPr>
          </a:p>
          <a:p>
            <a:pPr indent="0" lvl="0" marL="0" rtl="0" algn="l">
              <a:lnSpc>
                <a:spcPct val="100000"/>
              </a:lnSpc>
              <a:spcBef>
                <a:spcPts val="1200"/>
              </a:spcBef>
              <a:spcAft>
                <a:spcPts val="1200"/>
              </a:spcAft>
              <a:buNone/>
            </a:pPr>
            <a:r>
              <a:t/>
            </a:r>
            <a:endParaRPr sz="1600"/>
          </a:p>
        </p:txBody>
      </p:sp>
      <p:sp>
        <p:nvSpPr>
          <p:cNvPr id="110" name="Google Shape;110;p20"/>
          <p:cNvSpPr txBox="1"/>
          <p:nvPr/>
        </p:nvSpPr>
        <p:spPr>
          <a:xfrm>
            <a:off x="4933200" y="4746050"/>
            <a:ext cx="3899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Proxima Nova"/>
                <a:ea typeface="Proxima Nova"/>
                <a:cs typeface="Proxima Nova"/>
                <a:sym typeface="Proxima Nova"/>
                <a:hlinkClick r:id="rId3"/>
              </a:rPr>
              <a:t>https://eclipsedrivingschool.com.au/blog/road-accidents-australia/</a:t>
            </a:r>
            <a:r>
              <a:rPr lang="en" sz="1000">
                <a:latin typeface="Proxima Nova"/>
                <a:ea typeface="Proxima Nova"/>
                <a:cs typeface="Proxima Nova"/>
                <a:sym typeface="Proxima Nova"/>
              </a:rPr>
              <a:t> </a:t>
            </a:r>
            <a:endParaRPr sz="1000">
              <a:latin typeface="Proxima Nova"/>
              <a:ea typeface="Proxima Nova"/>
              <a:cs typeface="Proxima Nova"/>
              <a:sym typeface="Proxima Nova"/>
            </a:endParaRPr>
          </a:p>
        </p:txBody>
      </p:sp>
      <p:sp>
        <p:nvSpPr>
          <p:cNvPr id="111" name="Google Shape;111;p20"/>
          <p:cNvSpPr txBox="1"/>
          <p:nvPr/>
        </p:nvSpPr>
        <p:spPr>
          <a:xfrm>
            <a:off x="3610850" y="4520050"/>
            <a:ext cx="5159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Proxima Nova"/>
                <a:ea typeface="Proxima Nova"/>
                <a:cs typeface="Proxima Nova"/>
                <a:sym typeface="Proxima Nova"/>
                <a:hlinkClick r:id="rId4"/>
              </a:rPr>
              <a:t>https://www.tmr.qld.gov.au/Safety/Transport-and-road-statistics/Road-safety-statistics.aspx</a:t>
            </a:r>
            <a:r>
              <a:rPr lang="en" sz="1000">
                <a:latin typeface="Proxima Nova"/>
                <a:ea typeface="Proxima Nova"/>
                <a:cs typeface="Proxima Nova"/>
                <a:sym typeface="Proxima Nova"/>
              </a:rPr>
              <a:t> </a:t>
            </a:r>
            <a:endParaRPr sz="1000">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Drunk driving </a:t>
            </a:r>
            <a:endParaRPr/>
          </a:p>
        </p:txBody>
      </p:sp>
      <p:sp>
        <p:nvSpPr>
          <p:cNvPr id="117" name="Google Shape;117;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a:solidFill>
                  <a:srgbClr val="000000"/>
                </a:solidFill>
                <a:latin typeface="Arial"/>
                <a:ea typeface="Arial"/>
                <a:cs typeface="Arial"/>
                <a:sym typeface="Arial"/>
              </a:rPr>
              <a:t>Driving under the influence of alcohol is another major cause of fatal road accidents in Australia. </a:t>
            </a:r>
            <a:endParaRPr>
              <a:solidFill>
                <a:srgbClr val="000000"/>
              </a:solidFill>
              <a:latin typeface="Arial"/>
              <a:ea typeface="Arial"/>
              <a:cs typeface="Arial"/>
              <a:sym typeface="Arial"/>
            </a:endParaRPr>
          </a:p>
          <a:p>
            <a:pPr indent="0" lvl="0" marL="0" rtl="0" algn="l">
              <a:spcBef>
                <a:spcPts val="1200"/>
              </a:spcBef>
              <a:spcAft>
                <a:spcPts val="0"/>
              </a:spcAft>
              <a:buNone/>
            </a:pPr>
            <a:r>
              <a:rPr lang="en">
                <a:solidFill>
                  <a:srgbClr val="000000"/>
                </a:solidFill>
                <a:latin typeface="Arial"/>
                <a:ea typeface="Arial"/>
                <a:cs typeface="Arial"/>
                <a:sym typeface="Arial"/>
              </a:rPr>
              <a:t>During 1 January 2020 to 31 December 2020, there were 62 fatalities as a result of crashes involving drink drivers/riders within Queensland, which is 16 fatalities (or 34.8%) greater than the same period for the previous year and 11 fatalities (or 21.6%) greater than the previous five-year average or the same period.</a:t>
            </a:r>
            <a:endParaRPr>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sp>
        <p:nvSpPr>
          <p:cNvPr id="118" name="Google Shape;118;p21"/>
          <p:cNvSpPr txBox="1"/>
          <p:nvPr/>
        </p:nvSpPr>
        <p:spPr>
          <a:xfrm>
            <a:off x="4933200" y="4746050"/>
            <a:ext cx="3899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Proxima Nova"/>
                <a:ea typeface="Proxima Nova"/>
                <a:cs typeface="Proxima Nova"/>
                <a:sym typeface="Proxima Nova"/>
                <a:hlinkClick r:id="rId3"/>
              </a:rPr>
              <a:t>https://eclipsedrivingschool.com.au/blog/road-accidents-australia/</a:t>
            </a:r>
            <a:r>
              <a:rPr lang="en" sz="1000">
                <a:latin typeface="Proxima Nova"/>
                <a:ea typeface="Proxima Nova"/>
                <a:cs typeface="Proxima Nova"/>
                <a:sym typeface="Proxima Nova"/>
              </a:rPr>
              <a:t> </a:t>
            </a:r>
            <a:endParaRPr sz="1000">
              <a:latin typeface="Proxima Nova"/>
              <a:ea typeface="Proxima Nova"/>
              <a:cs typeface="Proxima Nova"/>
              <a:sym typeface="Proxima Nova"/>
            </a:endParaRPr>
          </a:p>
        </p:txBody>
      </p:sp>
      <p:sp>
        <p:nvSpPr>
          <p:cNvPr id="119" name="Google Shape;119;p21"/>
          <p:cNvSpPr txBox="1"/>
          <p:nvPr/>
        </p:nvSpPr>
        <p:spPr>
          <a:xfrm>
            <a:off x="3610850" y="4520050"/>
            <a:ext cx="5159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Proxima Nova"/>
                <a:ea typeface="Proxima Nova"/>
                <a:cs typeface="Proxima Nova"/>
                <a:sym typeface="Proxima Nova"/>
                <a:hlinkClick r:id="rId4"/>
              </a:rPr>
              <a:t>https://www.tmr.qld.gov.au/Safety/Transport-and-road-statistics/Road-safety-statistics.aspx</a:t>
            </a:r>
            <a:r>
              <a:rPr lang="en" sz="1000">
                <a:latin typeface="Proxima Nova"/>
                <a:ea typeface="Proxima Nova"/>
                <a:cs typeface="Proxima Nova"/>
                <a:sym typeface="Proxima Nova"/>
              </a:rPr>
              <a:t> </a:t>
            </a:r>
            <a:endParaRPr sz="1000">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